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9" r:id="rId1"/>
  </p:sldMasterIdLst>
  <p:notesMasterIdLst>
    <p:notesMasterId r:id="rId44"/>
  </p:notesMasterIdLst>
  <p:handoutMasterIdLst>
    <p:handoutMasterId r:id="rId45"/>
  </p:handoutMasterIdLst>
  <p:sldIdLst>
    <p:sldId id="486" r:id="rId2"/>
    <p:sldId id="489" r:id="rId3"/>
    <p:sldId id="455" r:id="rId4"/>
    <p:sldId id="456" r:id="rId5"/>
    <p:sldId id="517" r:id="rId6"/>
    <p:sldId id="518" r:id="rId7"/>
    <p:sldId id="516" r:id="rId8"/>
    <p:sldId id="501" r:id="rId9"/>
    <p:sldId id="502" r:id="rId10"/>
    <p:sldId id="494" r:id="rId11"/>
    <p:sldId id="491" r:id="rId12"/>
    <p:sldId id="422" r:id="rId13"/>
    <p:sldId id="503" r:id="rId14"/>
    <p:sldId id="526" r:id="rId15"/>
    <p:sldId id="515" r:id="rId16"/>
    <p:sldId id="514" r:id="rId17"/>
    <p:sldId id="520" r:id="rId18"/>
    <p:sldId id="512" r:id="rId19"/>
    <p:sldId id="508" r:id="rId20"/>
    <p:sldId id="525" r:id="rId21"/>
    <p:sldId id="510" r:id="rId22"/>
    <p:sldId id="509" r:id="rId23"/>
    <p:sldId id="513" r:id="rId24"/>
    <p:sldId id="495" r:id="rId25"/>
    <p:sldId id="524" r:id="rId26"/>
    <p:sldId id="507" r:id="rId27"/>
    <p:sldId id="519" r:id="rId28"/>
    <p:sldId id="506" r:id="rId29"/>
    <p:sldId id="442" r:id="rId30"/>
    <p:sldId id="505" r:id="rId31"/>
    <p:sldId id="419" r:id="rId32"/>
    <p:sldId id="492" r:id="rId33"/>
    <p:sldId id="504" r:id="rId34"/>
    <p:sldId id="490" r:id="rId35"/>
    <p:sldId id="464" r:id="rId36"/>
    <p:sldId id="437" r:id="rId37"/>
    <p:sldId id="467" r:id="rId38"/>
    <p:sldId id="465" r:id="rId39"/>
    <p:sldId id="425" r:id="rId40"/>
    <p:sldId id="522" r:id="rId41"/>
    <p:sldId id="523" r:id="rId42"/>
    <p:sldId id="433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2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00"/>
    <a:srgbClr val="FF0000"/>
    <a:srgbClr val="FFFF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>
        <p:scale>
          <a:sx n="75" d="100"/>
          <a:sy n="75" d="100"/>
        </p:scale>
        <p:origin x="-258" y="-72"/>
      </p:cViewPr>
      <p:guideLst>
        <p:guide orient="horz" pos="3888"/>
        <p:guide orient="horz" pos="768"/>
        <p:guide orient="horz" pos="1008"/>
        <p:guide orient="horz" pos="1344"/>
        <p:guide pos="2880"/>
        <p:guide pos="10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86"/>
    </p:cViewPr>
  </p:sorterViewPr>
  <p:notesViewPr>
    <p:cSldViewPr>
      <p:cViewPr varScale="1">
        <p:scale>
          <a:sx n="40" d="100"/>
          <a:sy n="40" d="100"/>
        </p:scale>
        <p:origin x="-141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rclarke\My%20Documents\SeriousGlass\PerformanceSeriousGlassPwrPptSuppor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rclarke\My%20Documents\SeriousGlass\PerformanceSeriousGlassPwrPptSupport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rclarke\My%20Documents\PerformanceComfortGenInfo\GasFillArgonKryptonXenonR-ValueImprovementSep12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rclarke\My%20Documents\PerformanceComfortGenInfo\GasFillArgonKryptonXenonR-ValueImprovementSep12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rclarke\My%20Documents\PerformanceComfortGenInfo\FrameSashU-ValueLblSelkowitz.xls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2013</a:t>
            </a:r>
            <a:r>
              <a:rPr lang="en-US" sz="2800" baseline="0" dirty="0" smtClean="0">
                <a:latin typeface="Arial" pitchFamily="34" charset="0"/>
                <a:cs typeface="Arial" pitchFamily="34" charset="0"/>
              </a:rPr>
              <a:t>  INSULATING  GLASS  </a:t>
            </a:r>
            <a:r>
              <a:rPr lang="en-US" sz="2800" baseline="0" dirty="0">
                <a:latin typeface="Arial" pitchFamily="34" charset="0"/>
                <a:cs typeface="Arial" pitchFamily="34" charset="0"/>
              </a:rPr>
              <a:t>U-VALUE</a:t>
            </a:r>
          </a:p>
        </c:rich>
      </c:tx>
      <c:layout>
        <c:manualLayout>
          <c:xMode val="edge"/>
          <c:yMode val="edge"/>
          <c:x val="0.26899300087489081"/>
          <c:y val="4.9720873931854433E-2"/>
        </c:manualLayout>
      </c:layout>
      <c:overlay val="1"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1.5840840840840843E-2"/>
                  <c:y val="-8.1300826019593247E-3"/>
                </c:manualLayout>
              </c:layout>
              <c:showVal val="1"/>
            </c:dLbl>
            <c:dLbl>
              <c:idx val="1"/>
              <c:layout>
                <c:manualLayout>
                  <c:x val="9.1591591591594045E-3"/>
                  <c:y val="-2.2357727155388151E-2"/>
                </c:manualLayout>
              </c:layout>
              <c:showVal val="1"/>
            </c:dLbl>
            <c:dLbl>
              <c:idx val="2"/>
              <c:layout>
                <c:manualLayout>
                  <c:x val="9.6096096096098885E-3"/>
                  <c:y val="-2.2357727155388151E-2"/>
                </c:manualLayout>
              </c:layout>
              <c:showVal val="1"/>
            </c:dLbl>
            <c:dLbl>
              <c:idx val="3"/>
              <c:layout>
                <c:manualLayout>
                  <c:x val="9.3843843843845268E-3"/>
                  <c:y val="-1.6260165203919118E-2"/>
                </c:manualLayout>
              </c:layout>
              <c:showVal val="1"/>
            </c:dLbl>
            <c:dLbl>
              <c:idx val="4"/>
              <c:layout>
                <c:manualLayout>
                  <c:x val="1.7342342342342446E-2"/>
                  <c:y val="-1.6260165203919118E-2"/>
                </c:manualLayout>
              </c:layout>
              <c:showVal val="1"/>
            </c:dLbl>
            <c:dLbl>
              <c:idx val="5"/>
              <c:layout>
                <c:manualLayout>
                  <c:x val="1.8843843843843903E-2"/>
                  <c:y val="-3.3084955042083614E-2"/>
                </c:manualLayout>
              </c:layout>
              <c:showVal val="1"/>
            </c:dLbl>
            <c:txPr>
              <a:bodyPr/>
              <a:lstStyle/>
              <a:p>
                <a:pPr>
                  <a:defRPr sz="1300" b="1" i="0" baseline="0">
                    <a:latin typeface="Aral"/>
                  </a:defRPr>
                </a:pPr>
                <a:endParaRPr lang="en-US"/>
              </a:p>
            </c:txPr>
            <c:showVal val="1"/>
          </c:dLbls>
          <c:cat>
            <c:strRef>
              <c:f>Sheet1!$B$2:$G$2</c:f>
              <c:strCache>
                <c:ptCount val="6"/>
                <c:pt idx="0">
                  <c:v>Single</c:v>
                </c:pt>
                <c:pt idx="1">
                  <c:v>Double</c:v>
                </c:pt>
                <c:pt idx="2">
                  <c:v>Double Low-e Cubed (#2)</c:v>
                </c:pt>
                <c:pt idx="3">
                  <c:v>"Triple" SCF Twin Coat TC88</c:v>
                </c:pt>
                <c:pt idx="4">
                  <c:v>"Triple" SCF Double Low-e TC88 </c:v>
                </c:pt>
                <c:pt idx="5">
                  <c:v>"QuadPane" Double Low-e Double TC88</c:v>
                </c:pt>
              </c:strCache>
            </c:strRef>
          </c:cat>
          <c:val>
            <c:numRef>
              <c:f>Sheet1!$B$3:$G$3</c:f>
              <c:numCache>
                <c:formatCode>0.00</c:formatCode>
                <c:ptCount val="6"/>
                <c:pt idx="0">
                  <c:v>1.0249999999999815</c:v>
                </c:pt>
                <c:pt idx="1">
                  <c:v>0.44700000000000173</c:v>
                </c:pt>
                <c:pt idx="2">
                  <c:v>0.23800000000000004</c:v>
                </c:pt>
                <c:pt idx="3">
                  <c:v>0.14200000000000004</c:v>
                </c:pt>
                <c:pt idx="4">
                  <c:v>0.126</c:v>
                </c:pt>
                <c:pt idx="5">
                  <c:v>8.5000000000000048E-2</c:v>
                </c:pt>
              </c:numCache>
            </c:numRef>
          </c:val>
        </c:ser>
        <c:shape val="box"/>
        <c:axId val="116587904"/>
        <c:axId val="116851840"/>
        <c:axId val="0"/>
      </c:bar3DChart>
      <c:catAx>
        <c:axId val="116587904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 i="0" baseline="0">
                <a:latin typeface="Arial" pitchFamily="34" charset="0"/>
              </a:defRPr>
            </a:pPr>
            <a:endParaRPr lang="en-US"/>
          </a:p>
        </c:txPr>
        <c:crossAx val="116851840"/>
        <c:crosses val="autoZero"/>
        <c:auto val="1"/>
        <c:lblAlgn val="ctr"/>
        <c:lblOffset val="100"/>
      </c:catAx>
      <c:valAx>
        <c:axId val="116851840"/>
        <c:scaling>
          <c:orientation val="minMax"/>
        </c:scaling>
        <c:axPos val="l"/>
        <c:majorGridlines/>
        <c:numFmt formatCode="0.00" sourceLinked="1"/>
        <c:tickLblPos val="nextTo"/>
        <c:txPr>
          <a:bodyPr/>
          <a:lstStyle/>
          <a:p>
            <a:pPr>
              <a:defRPr sz="1200" b="1" i="0" baseline="0">
                <a:latin typeface="Arial" pitchFamily="34" charset="0"/>
              </a:defRPr>
            </a:pPr>
            <a:endParaRPr lang="en-US"/>
          </a:p>
        </c:txPr>
        <c:crossAx val="116587904"/>
        <c:crosses val="autoZero"/>
        <c:crossBetween val="between"/>
      </c:valAx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2013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INSULATING GLASS</a:t>
            </a:r>
            <a:r>
              <a:rPr lang="en-US" sz="2800" baseline="0" dirty="0">
                <a:latin typeface="Arial" pitchFamily="34" charset="0"/>
                <a:cs typeface="Arial" pitchFamily="34" charset="0"/>
              </a:rPr>
              <a:t> R-VALUE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9.1431155565014008E-2"/>
          <c:y val="6.3994329378771739E-2"/>
        </c:manualLayout>
      </c:layout>
      <c:overlay val="1"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1.2162162162162201E-2"/>
                  <c:y val="-1.4767934942678319E-2"/>
                </c:manualLayout>
              </c:layout>
              <c:showVal val="1"/>
            </c:dLbl>
            <c:dLbl>
              <c:idx val="1"/>
              <c:layout>
                <c:manualLayout>
                  <c:x val="1.4714714714714722E-2"/>
                  <c:y val="-2.9946016469985251E-2"/>
                </c:manualLayout>
              </c:layout>
              <c:showVal val="1"/>
            </c:dLbl>
            <c:dLbl>
              <c:idx val="2"/>
              <c:layout>
                <c:manualLayout>
                  <c:x val="7.8827646544182024E-3"/>
                  <c:y val="-3.2466034164928152E-2"/>
                </c:manualLayout>
              </c:layout>
              <c:showVal val="1"/>
            </c:dLbl>
            <c:dLbl>
              <c:idx val="3"/>
              <c:layout>
                <c:manualLayout>
                  <c:x val="1.0660660660660929E-2"/>
                  <c:y val="-2.5316459901734163E-2"/>
                </c:manualLayout>
              </c:layout>
              <c:showVal val="1"/>
            </c:dLbl>
            <c:dLbl>
              <c:idx val="4"/>
              <c:layout>
                <c:manualLayout>
                  <c:x val="1.9444444444444445E-2"/>
                  <c:y val="-2.5316459901734163E-2"/>
                </c:manualLayout>
              </c:layout>
              <c:showVal val="1"/>
            </c:dLbl>
            <c:dLbl>
              <c:idx val="5"/>
              <c:layout>
                <c:manualLayout>
                  <c:x val="9.9849849849851548E-3"/>
                  <c:y val="-2.6547065774124041E-2"/>
                </c:manualLayout>
              </c:layout>
              <c:showVal val="1"/>
            </c:dLbl>
            <c:txPr>
              <a:bodyPr/>
              <a:lstStyle/>
              <a:p>
                <a:pPr>
                  <a:defRPr sz="1300" b="1" i="0" baseline="0">
                    <a:latin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Sheet1!$B$2:$G$2</c:f>
              <c:strCache>
                <c:ptCount val="6"/>
                <c:pt idx="0">
                  <c:v>Single</c:v>
                </c:pt>
                <c:pt idx="1">
                  <c:v>Double</c:v>
                </c:pt>
                <c:pt idx="2">
                  <c:v>Double Low-e Cubed (#2)</c:v>
                </c:pt>
                <c:pt idx="3">
                  <c:v>"Triple" SCF Twin Coat TC88</c:v>
                </c:pt>
                <c:pt idx="4">
                  <c:v>"Triple" SCF Double Low-e TC88 </c:v>
                </c:pt>
                <c:pt idx="5">
                  <c:v>"QuadPane" Double Low-e Double TC88</c:v>
                </c:pt>
              </c:strCache>
            </c:strRef>
          </c:cat>
          <c:val>
            <c:numRef>
              <c:f>Sheet1!$B$4:$G$4</c:f>
              <c:numCache>
                <c:formatCode>0.0</c:formatCode>
                <c:ptCount val="6"/>
                <c:pt idx="0">
                  <c:v>0.97560975609758027</c:v>
                </c:pt>
                <c:pt idx="1">
                  <c:v>2.2371364653244012</c:v>
                </c:pt>
                <c:pt idx="2">
                  <c:v>4.2016806722689077</c:v>
                </c:pt>
                <c:pt idx="3">
                  <c:v>7.042253521126761</c:v>
                </c:pt>
                <c:pt idx="4">
                  <c:v>7.9365079365079367</c:v>
                </c:pt>
                <c:pt idx="5">
                  <c:v>11.76470588235294</c:v>
                </c:pt>
              </c:numCache>
            </c:numRef>
          </c:val>
        </c:ser>
        <c:dLbls>
          <c:showVal val="1"/>
        </c:dLbls>
        <c:shape val="box"/>
        <c:axId val="94622848"/>
        <c:axId val="94624384"/>
        <c:axId val="0"/>
      </c:bar3DChart>
      <c:catAx>
        <c:axId val="9462284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 i="0" baseline="0">
                <a:latin typeface="Arial" pitchFamily="34" charset="0"/>
              </a:defRPr>
            </a:pPr>
            <a:endParaRPr lang="en-US"/>
          </a:p>
        </c:txPr>
        <c:crossAx val="94624384"/>
        <c:crosses val="autoZero"/>
        <c:auto val="1"/>
        <c:lblAlgn val="ctr"/>
        <c:lblOffset val="100"/>
      </c:catAx>
      <c:valAx>
        <c:axId val="94624384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200" b="1" i="0" baseline="0">
                <a:latin typeface="Arial" pitchFamily="34" charset="0"/>
              </a:defRPr>
            </a:pPr>
            <a:endParaRPr lang="en-US"/>
          </a:p>
        </c:txPr>
        <c:crossAx val="94622848"/>
        <c:crosses val="autoZero"/>
        <c:crossBetween val="between"/>
      </c:valAx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R-VALUE</a:t>
            </a:r>
          </a:p>
          <a:p>
            <a:pPr>
              <a:defRPr/>
            </a:pPr>
            <a:r>
              <a:rPr lang="en-US" dirty="0"/>
              <a:t>BY GAS</a:t>
            </a:r>
            <a:r>
              <a:rPr lang="en-US" baseline="0" dirty="0"/>
              <a:t> FILL</a:t>
            </a:r>
          </a:p>
          <a:p>
            <a:pPr>
              <a:defRPr/>
            </a:pPr>
            <a:r>
              <a:rPr lang="en-US" sz="1050" baseline="0" dirty="0" smtClean="0"/>
              <a:t>(</a:t>
            </a:r>
            <a:r>
              <a:rPr lang="en-US" sz="1000" baseline="0" dirty="0" smtClean="0"/>
              <a:t>QuadPane </a:t>
            </a:r>
            <a:r>
              <a:rPr lang="en-US" sz="1000" baseline="0" dirty="0"/>
              <a:t>/ Triple Low-e</a:t>
            </a:r>
            <a:r>
              <a:rPr lang="en-US" sz="1050" baseline="0" dirty="0"/>
              <a:t>)</a:t>
            </a:r>
            <a:endParaRPr lang="en-US" sz="2000" dirty="0"/>
          </a:p>
        </c:rich>
      </c:tx>
      <c:layout>
        <c:manualLayout>
          <c:xMode val="edge"/>
          <c:yMode val="edge"/>
          <c:x val="0.2078137009225843"/>
          <c:y val="4.6296296296296523E-2"/>
        </c:manualLayout>
      </c:layout>
      <c:overlay val="1"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2.2222222222222251E-2"/>
                  <c:y val="-3.7037037037037056E-2"/>
                </c:manualLayout>
              </c:layout>
              <c:showVal val="1"/>
            </c:dLbl>
            <c:dLbl>
              <c:idx val="1"/>
              <c:layout>
                <c:manualLayout>
                  <c:x val="3.0555555555555582E-2"/>
                  <c:y val="-1.388888888888899E-2"/>
                </c:manualLayout>
              </c:layout>
              <c:showVal val="1"/>
            </c:dLbl>
            <c:dLbl>
              <c:idx val="2"/>
              <c:layout>
                <c:manualLayout>
                  <c:x val="2.2222222222222202E-2"/>
                  <c:y val="-4.1666666666666664E-2"/>
                </c:manualLayout>
              </c:layout>
              <c:showVal val="1"/>
            </c:dLbl>
            <c:dLbl>
              <c:idx val="3"/>
              <c:layout>
                <c:manualLayout>
                  <c:x val="1.000625193772654E-2"/>
                  <c:y val="-2.777777777777805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/>
                </a:pPr>
                <a:endParaRPr lang="en-US"/>
              </a:p>
            </c:txPr>
            <c:showVal val="1"/>
          </c:dLbls>
          <c:val>
            <c:numRef>
              <c:f>Sheet1!$B$59:$E$59</c:f>
              <c:numCache>
                <c:formatCode>#,##0.0_);\(#,##0.0\)</c:formatCode>
                <c:ptCount val="4"/>
                <c:pt idx="0">
                  <c:v>8.3333333333333357</c:v>
                </c:pt>
                <c:pt idx="1">
                  <c:v>10.526315789473648</c:v>
                </c:pt>
                <c:pt idx="2">
                  <c:v>12.345679012345727</c:v>
                </c:pt>
                <c:pt idx="3" formatCode="0.0">
                  <c:v>13.157894736842106</c:v>
                </c:pt>
              </c:numCache>
            </c:numRef>
          </c:val>
        </c:ser>
        <c:dLbls>
          <c:showVal val="1"/>
        </c:dLbls>
        <c:shape val="box"/>
        <c:axId val="95637888"/>
        <c:axId val="95639424"/>
        <c:axId val="0"/>
      </c:bar3DChart>
      <c:catAx>
        <c:axId val="9563788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95639424"/>
        <c:crosses val="autoZero"/>
        <c:auto val="1"/>
        <c:lblAlgn val="ctr"/>
        <c:lblOffset val="100"/>
      </c:catAx>
      <c:valAx>
        <c:axId val="95639424"/>
        <c:scaling>
          <c:orientation val="minMax"/>
          <c:min val="6"/>
        </c:scaling>
        <c:axPos val="l"/>
        <c:majorGridlines/>
        <c:numFmt formatCode="#,##0.0_);\(#,##0.0\)" sourceLinked="1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95637888"/>
        <c:crosses val="autoZero"/>
        <c:crossBetween val="between"/>
      </c:valAx>
    </c:plotArea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GAS IMPROVEMENT</a:t>
            </a:r>
          </a:p>
          <a:p>
            <a:pPr>
              <a:defRPr/>
            </a:pPr>
            <a:r>
              <a:rPr lang="en-US" dirty="0"/>
              <a:t>IN  R-VALUE</a:t>
            </a:r>
          </a:p>
          <a:p>
            <a:pPr>
              <a:defRPr/>
            </a:pPr>
            <a:r>
              <a:rPr lang="en-US" sz="1000" dirty="0"/>
              <a:t>(QuadPane/ Triple Low-e)</a:t>
            </a:r>
            <a:endParaRPr lang="en-US" dirty="0"/>
          </a:p>
        </c:rich>
      </c:tx>
      <c:layout>
        <c:manualLayout>
          <c:xMode val="edge"/>
          <c:yMode val="edge"/>
          <c:x val="7.7732425732141036E-2"/>
          <c:y val="4.6296296296296563E-3"/>
        </c:manualLayout>
      </c:layout>
      <c:overlay val="1"/>
    </c:title>
    <c:view3D>
      <c:rAngAx val="1"/>
    </c:view3D>
    <c:plotArea>
      <c:layout>
        <c:manualLayout>
          <c:layoutTarget val="inner"/>
          <c:xMode val="edge"/>
          <c:yMode val="edge"/>
          <c:x val="9.5130303855204046E-2"/>
          <c:y val="4.6296296296296523E-2"/>
          <c:w val="0.87234937734718943"/>
          <c:h val="0.78642716535432822"/>
        </c:manualLayout>
      </c:layout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2.2222222222222251E-2"/>
                  <c:y val="-3.7037037037037056E-2"/>
                </c:manualLayout>
              </c:layout>
              <c:showVal val="1"/>
            </c:dLbl>
            <c:dLbl>
              <c:idx val="1"/>
              <c:layout>
                <c:manualLayout>
                  <c:x val="3.8060197454078591E-2"/>
                  <c:y val="-3.2407407407407642E-2"/>
                </c:manualLayout>
              </c:layout>
              <c:showVal val="1"/>
            </c:dLbl>
            <c:dLbl>
              <c:idx val="2"/>
              <c:layout>
                <c:manualLayout>
                  <c:x val="2.2222222222222202E-2"/>
                  <c:y val="-4.166666666666666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/>
                </a:pPr>
                <a:endParaRPr lang="en-US"/>
              </a:p>
            </c:txPr>
            <c:showVal val="1"/>
          </c:dLbls>
          <c:cat>
            <c:strRef>
              <c:f>Sheet1!$C$74:$E$74</c:f>
              <c:strCache>
                <c:ptCount val="3"/>
                <c:pt idx="0">
                  <c:v>Argon (90%)</c:v>
                </c:pt>
                <c:pt idx="1">
                  <c:v>Krypton (90%)</c:v>
                </c:pt>
                <c:pt idx="2">
                  <c:v>Xenon (90%)</c:v>
                </c:pt>
              </c:strCache>
            </c:strRef>
          </c:cat>
          <c:val>
            <c:numRef>
              <c:f>Sheet1!$C$75:$E$75</c:f>
              <c:numCache>
                <c:formatCode>0%</c:formatCode>
                <c:ptCount val="3"/>
                <c:pt idx="0">
                  <c:v>0.26315789473684231</c:v>
                </c:pt>
                <c:pt idx="1">
                  <c:v>0.48148148148148256</c:v>
                </c:pt>
                <c:pt idx="2">
                  <c:v>0.57894736842105254</c:v>
                </c:pt>
              </c:numCache>
            </c:numRef>
          </c:val>
        </c:ser>
        <c:dLbls>
          <c:showVal val="1"/>
        </c:dLbls>
        <c:shape val="box"/>
        <c:axId val="95659904"/>
        <c:axId val="95661440"/>
        <c:axId val="0"/>
      </c:bar3DChart>
      <c:catAx>
        <c:axId val="9565990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95661440"/>
        <c:crosses val="autoZero"/>
        <c:auto val="1"/>
        <c:lblAlgn val="ctr"/>
        <c:lblOffset val="100"/>
      </c:catAx>
      <c:valAx>
        <c:axId val="9566144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95659904"/>
        <c:crosses val="autoZero"/>
        <c:crossBetween val="between"/>
      </c:valAx>
    </c:plotArea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dirty="0">
                <a:solidFill>
                  <a:schemeClr val="tx1"/>
                </a:solidFill>
              </a:rPr>
              <a:t>WINDOW FRAME AVERAGE U-VALUE</a:t>
            </a:r>
          </a:p>
        </c:rich>
      </c:tx>
      <c:layout>
        <c:manualLayout>
          <c:xMode val="edge"/>
          <c:yMode val="edge"/>
          <c:x val="0.29655054617321042"/>
          <c:y val="4.6296296296296523E-2"/>
        </c:manualLayout>
      </c:layout>
      <c:overlay val="1"/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v>U-Value</c:v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0.25"/>
                </c:manualLayout>
              </c:layout>
              <c:showVal val="1"/>
            </c:dLbl>
            <c:dLbl>
              <c:idx val="1"/>
              <c:layout>
                <c:manualLayout>
                  <c:x val="2.2714366837024492E-3"/>
                  <c:y val="0.1388888888888889"/>
                </c:manualLayout>
              </c:layout>
              <c:showVal val="1"/>
            </c:dLbl>
            <c:dLbl>
              <c:idx val="2"/>
              <c:layout>
                <c:manualLayout>
                  <c:x val="6.8143100511073307E-3"/>
                  <c:y val="0.12037037037037036"/>
                </c:manualLayout>
              </c:layout>
              <c:showVal val="1"/>
            </c:dLbl>
            <c:dLbl>
              <c:idx val="3"/>
              <c:layout>
                <c:manualLayout>
                  <c:x val="4.5428733674048923E-3"/>
                  <c:y val="9.259222805482676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Sheet1!$A$37:$A$40</c:f>
              <c:strCache>
                <c:ptCount val="4"/>
                <c:pt idx="0">
                  <c:v>Aluminum (no break)</c:v>
                </c:pt>
                <c:pt idx="1">
                  <c:v>Aluminum (thermal break)</c:v>
                </c:pt>
                <c:pt idx="2">
                  <c:v>Carbon Steel</c:v>
                </c:pt>
                <c:pt idx="3">
                  <c:v>Insulated Vinyl &amp; Fiberglass</c:v>
                </c:pt>
              </c:strCache>
            </c:strRef>
          </c:cat>
          <c:val>
            <c:numRef>
              <c:f>Sheet1!$D$37:$D$40</c:f>
              <c:numCache>
                <c:formatCode>0.00</c:formatCode>
                <c:ptCount val="4"/>
                <c:pt idx="0">
                  <c:v>2.0499999999999998</c:v>
                </c:pt>
                <c:pt idx="1">
                  <c:v>1.05</c:v>
                </c:pt>
                <c:pt idx="2">
                  <c:v>0.48500000000000032</c:v>
                </c:pt>
                <c:pt idx="3">
                  <c:v>0.30000000000000032</c:v>
                </c:pt>
              </c:numCache>
            </c:numRef>
          </c:val>
        </c:ser>
        <c:dLbls>
          <c:showVal val="1"/>
        </c:dLbls>
        <c:shape val="box"/>
        <c:axId val="118264576"/>
        <c:axId val="118266112"/>
        <c:axId val="0"/>
      </c:bar3DChart>
      <c:catAx>
        <c:axId val="11826457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 pitchFamily="34" charset="0"/>
                <a:ea typeface="Calibri"/>
                <a:cs typeface="Calibri"/>
              </a:defRPr>
            </a:pPr>
            <a:endParaRPr lang="en-US"/>
          </a:p>
        </c:txPr>
        <c:crossAx val="118266112"/>
        <c:crosses val="autoZero"/>
        <c:auto val="1"/>
        <c:lblAlgn val="ctr"/>
        <c:lblOffset val="100"/>
      </c:catAx>
      <c:valAx>
        <c:axId val="118266112"/>
        <c:scaling>
          <c:orientation val="minMax"/>
        </c:scaling>
        <c:axPos val="l"/>
        <c:majorGridlines/>
        <c:numFmt formatCode="0.00" sourceLinked="1"/>
        <c:tickLblPos val="nextTo"/>
        <c:txPr>
          <a:bodyPr rot="0" vert="horz"/>
          <a:lstStyle/>
          <a:p>
            <a:pPr>
              <a:defRPr sz="1140" b="0" i="0" u="none" strike="noStrike" baseline="0">
                <a:solidFill>
                  <a:schemeClr val="tx1"/>
                </a:solidFill>
                <a:latin typeface="Arial" pitchFamily="34" charset="0"/>
                <a:ea typeface="Calibri"/>
                <a:cs typeface="Calibri"/>
              </a:defRPr>
            </a:pPr>
            <a:endParaRPr lang="en-US"/>
          </a:p>
        </c:txPr>
        <c:crossAx val="118264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737003F-2CB0-4E16-A2A9-4D606D2266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4C1DCA2-8650-4CC7-8395-5914E09FA5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C56CB8-948E-4BAE-99B9-77A299FEE0C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53592-BC83-4F82-9F05-D0AA6285B4E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71A8E-6318-4636-A710-148F93B33B2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5B647-25A6-4938-BFCA-E4F699C9C71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B85ED-4580-4EB9-939C-9416386A745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A7A56A-CAA7-454B-857D-99D2BB862AB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50348-7603-440C-9C20-2DDA9221E8C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5C6A75-2251-4458-81A6-E9CAFB307B8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2085B-C0F9-48E3-B1F4-8A9FA1D4EB5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220BA-B526-4A53-91DD-8100FE256CB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897A2E-BD60-486C-81B3-C6CD199D403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5DABA0-71EA-4A50-976D-3CA945D95A6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8CAA4-3CE4-4F9E-8FDA-BC828610031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680ABF-BF93-41CB-856B-ABA50029277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681590-7BCF-4D51-A0A4-BB6BF5E9AA2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4C42E-D3DE-493D-9431-F3980310053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44F9A-4853-4332-9EDC-710C58AA80C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48958-BA1C-4DE2-987E-4788F387820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1627D5-0ACB-44A0-BEFA-1C8A6F61AE3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4FF976-0D6B-4BBB-BD3F-FFD71BDBDD6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534BE0-DF29-4A6F-B1DA-1DD3A11D717F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A595B3-A1B9-4BB4-853E-7451D7BCC40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40E81-F793-4011-BA81-B98CB5E1A7C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03B6D4-3C08-4BC0-867C-78CE7C51D527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7228EF-EA19-4E45-9C16-977975DA9F69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BCE44-3FE9-4D11-A074-95A67B623985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E158ED-B07B-4366-BAE7-F8A74D9691CB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3D3A86-EF74-4B12-9344-F028FA4CDBEE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EBB36-D5E1-4AA1-8CAE-3D48E49BB5BF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AF252-A35D-4697-A1BB-99300FC0C913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F1DF8-2A13-42E0-8E69-5E6E0D45794B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14C57-B579-49FE-9614-EE198D012D65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80EA69-BA87-47A6-A51F-66114A36943F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B8320F-B51E-4FA9-B7E5-795166749B8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A548EC-2A3C-4EA8-9A4E-BDB96708F51B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3ABAB-6157-4E1F-B18C-C1DB2AB32EF3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4BBC16-A63A-42CF-A0C6-9C7A48A6ECBD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4DBD6C-8486-4D5B-98D9-8CB6FCD2BCD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8754F5-38E7-4B78-BF0E-320A80793AE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258ACC-D90B-40CE-B4EA-0E43ED5DDDB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6E6CD-157C-42E8-B726-0302D3CD94E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59FD4E-F760-46E8-B5DC-C0FE96BFD5D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32F3-1316-4798-A685-DD12ED5B8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1D2C4-33A7-4395-AA76-4D73EA6AA3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EB0E-380A-4D74-BD4C-B8962199E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3AD31-E4B9-4CF2-8EC3-5594EBB692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FC2BC-DF0D-4207-8DC0-7E6D3364F6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DFCB3-ED3C-47D9-8431-D458F6D5A5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FAA7E-1D4F-4DA6-859A-2C3DE68F39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CD693-D8C2-447D-B7CB-F90882548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7BDF7-5701-4400-A985-88FC5FC672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4F5F1-94B5-44C2-B0D1-CE63A35D9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312CF-D053-4CDA-9A9C-73279F514D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19000" contrast="-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dirty="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dirty="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5D0F94F-092B-460D-888E-BDC5AC339E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8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png"/><Relationship Id="rId7" Type="http://schemas.openxmlformats.org/officeDocument/2006/relationships/hyperlink" Target="http://northwin.com/windows-varion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://northwin.com/windows-vision/" TargetMode="Externa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penhpp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cid:image004.jpg@01CEC659.B3B0F1F0" TargetMode="External"/><Relationship Id="rId3" Type="http://schemas.openxmlformats.org/officeDocument/2006/relationships/image" Target="../media/image51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3.jpg@01CEC659.B3B0F1F0" TargetMode="External"/><Relationship Id="rId5" Type="http://schemas.openxmlformats.org/officeDocument/2006/relationships/image" Target="../media/image52.jpeg"/><Relationship Id="rId10" Type="http://schemas.openxmlformats.org/officeDocument/2006/relationships/image" Target="cid:image008.jpg@01CEC659.D9D9C640" TargetMode="External"/><Relationship Id="rId4" Type="http://schemas.openxmlformats.org/officeDocument/2006/relationships/image" Target="cid:image007.jpg@01CEC659.D9D9C640" TargetMode="External"/><Relationship Id="rId9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indows.lbl.gov/comm_perf/Default.htm" TargetMode="External"/><Relationship Id="rId13" Type="http://schemas.openxmlformats.org/officeDocument/2006/relationships/image" Target="../media/image77.png"/><Relationship Id="rId3" Type="http://schemas.openxmlformats.org/officeDocument/2006/relationships/hyperlink" Target="http://windows.lbl.gov/materials/default.htm" TargetMode="External"/><Relationship Id="rId7" Type="http://schemas.openxmlformats.org/officeDocument/2006/relationships/hyperlink" Target="http://windows.lbl.gov/res_perf/Default.htm" TargetMode="External"/><Relationship Id="rId12" Type="http://schemas.openxmlformats.org/officeDocument/2006/relationships/hyperlink" Target="file:///D:\choose_res\default.htm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ndows.lbl.gov/daylighting/Default.htm" TargetMode="External"/><Relationship Id="rId11" Type="http://schemas.openxmlformats.org/officeDocument/2006/relationships/hyperlink" Target="file:///D:\spec_comm\default.htm" TargetMode="External"/><Relationship Id="rId5" Type="http://schemas.openxmlformats.org/officeDocument/2006/relationships/hyperlink" Target="http://windows.lbl.gov/win_prop/Default.htm" TargetMode="External"/><Relationship Id="rId10" Type="http://schemas.openxmlformats.org/officeDocument/2006/relationships/hyperlink" Target="file:///D:\contact.html" TargetMode="External"/><Relationship Id="rId4" Type="http://schemas.openxmlformats.org/officeDocument/2006/relationships/hyperlink" Target="http://windows.lbl.gov/adv_Sys/Default.htm" TargetMode="External"/><Relationship Id="rId9" Type="http://schemas.openxmlformats.org/officeDocument/2006/relationships/hyperlink" Target="http://windows.lbl.gov/search.html" TargetMode="External"/><Relationship Id="rId14" Type="http://schemas.openxmlformats.org/officeDocument/2006/relationships/image" Target="http://windows.lbl.gov/images/windowsPix.gi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click:%20See%20full%20size%20picture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828800" y="-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2362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900" dirty="0" smtClean="0"/>
              <a:t>8</a:t>
            </a:r>
            <a:r>
              <a:rPr lang="en-US" sz="4900" baseline="30000" dirty="0" smtClean="0"/>
              <a:t>th</a:t>
            </a:r>
            <a:r>
              <a:rPr lang="en-US" sz="4900" dirty="0" smtClean="0"/>
              <a:t> Annual North American Passive House Conference</a:t>
            </a:r>
            <a:br>
              <a:rPr lang="en-US" sz="4900" dirty="0" smtClean="0"/>
            </a:br>
            <a:r>
              <a:rPr lang="en-US" sz="4000" i="1" dirty="0" smtClean="0"/>
              <a:t>Ver</a:t>
            </a:r>
            <a:r>
              <a:rPr lang="en-US" sz="3100" i="1" dirty="0" smtClean="0"/>
              <a:t>y</a:t>
            </a:r>
            <a:r>
              <a:rPr lang="en-US" sz="3100" dirty="0" smtClean="0"/>
              <a:t> High Performance Passive House Windows</a:t>
            </a:r>
            <a:br>
              <a:rPr lang="en-US" sz="3100" dirty="0" smtClean="0"/>
            </a:br>
            <a:r>
              <a:rPr lang="en-US" sz="2000" dirty="0" smtClean="0"/>
              <a:t>Pittsburgh – October 2013</a:t>
            </a:r>
            <a:endParaRPr lang="en-US" sz="3600" dirty="0"/>
          </a:p>
        </p:txBody>
      </p:sp>
      <p:pic>
        <p:nvPicPr>
          <p:cNvPr id="3076" name="Picture 11" descr="AlpenCornerHiDef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5400" y="2667000"/>
            <a:ext cx="14811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http://www.passivehouse.us/passiveHouse/CertifiedWindowData_files/WindowThermS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0400" y="4114800"/>
            <a:ext cx="18557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 descr="http://www.zolawindows.com/zolaw/wp-content/uploads/2013/07/0226-MasterXX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05000" y="4876800"/>
            <a:ext cx="327660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8" descr="06_LeicesterHouse_436x30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2000" y="2590800"/>
            <a:ext cx="30099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828800" y="-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152400" y="0"/>
            <a:ext cx="9448800" cy="12192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Performance Increase Due To Gas Filling</a:t>
            </a:r>
            <a:r>
              <a:rPr lang="en-US" sz="4000" dirty="0" smtClean="0"/>
              <a:t>       </a:t>
            </a:r>
            <a:r>
              <a:rPr lang="en-US" sz="2800" dirty="0" smtClean="0"/>
              <a:t>Case #2: QuadPane</a:t>
            </a:r>
            <a:endParaRPr lang="en-US" sz="2400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3810000" y="3886200"/>
          <a:ext cx="53340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304800" y="1371600"/>
          <a:ext cx="507682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828800" y="-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304800" y="0"/>
            <a:ext cx="9448800" cy="2362200"/>
          </a:xfrm>
        </p:spPr>
        <p:txBody>
          <a:bodyPr/>
          <a:lstStyle/>
          <a:p>
            <a:pPr>
              <a:defRPr/>
            </a:pPr>
            <a:r>
              <a:rPr lang="en-US" sz="4900" dirty="0" smtClean="0"/>
              <a:t>Optimal </a:t>
            </a:r>
            <a:r>
              <a:rPr lang="en-US" sz="1400" dirty="0" smtClean="0"/>
              <a:t>(approximate)</a:t>
            </a:r>
            <a:r>
              <a:rPr lang="en-US" sz="4900" dirty="0" smtClean="0"/>
              <a:t> Interspaces</a:t>
            </a:r>
            <a:br>
              <a:rPr lang="en-US" sz="4900" dirty="0" smtClean="0"/>
            </a:br>
            <a:r>
              <a:rPr lang="en-US" sz="4400" dirty="0" smtClean="0"/>
              <a:t>Air, Argon, Krypton &amp; Xenon</a:t>
            </a:r>
            <a:endParaRPr lang="en-US" sz="3600" dirty="0"/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2743200" y="2438400"/>
            <a:ext cx="33528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Air: 1/2”</a:t>
            </a:r>
          </a:p>
          <a:p>
            <a:pPr algn="ctr"/>
            <a:endParaRPr lang="en-US" sz="3200">
              <a:solidFill>
                <a:schemeClr val="tx1"/>
              </a:solidFill>
            </a:endParaRPr>
          </a:p>
          <a:p>
            <a:pPr algn="ctr"/>
            <a:r>
              <a:rPr lang="en-US" sz="3200">
                <a:solidFill>
                  <a:schemeClr val="tx1"/>
                </a:solidFill>
              </a:rPr>
              <a:t>Argon: 1/2”</a:t>
            </a:r>
          </a:p>
          <a:p>
            <a:pPr algn="ctr"/>
            <a:endParaRPr lang="en-US" sz="3200">
              <a:solidFill>
                <a:schemeClr val="tx1"/>
              </a:solidFill>
            </a:endParaRPr>
          </a:p>
          <a:p>
            <a:pPr algn="ctr"/>
            <a:r>
              <a:rPr lang="en-US" sz="3200">
                <a:solidFill>
                  <a:schemeClr val="tx1"/>
                </a:solidFill>
              </a:rPr>
              <a:t>Krypton: 3/8 ”</a:t>
            </a:r>
          </a:p>
          <a:p>
            <a:pPr algn="ctr"/>
            <a:endParaRPr lang="en-US" sz="3200">
              <a:solidFill>
                <a:schemeClr val="tx1"/>
              </a:solidFill>
            </a:endParaRPr>
          </a:p>
          <a:p>
            <a:pPr algn="ctr"/>
            <a:r>
              <a:rPr lang="en-US" sz="3200">
                <a:solidFill>
                  <a:schemeClr val="tx1"/>
                </a:solidFill>
              </a:rPr>
              <a:t>Xenon: 1/4”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381000"/>
            <a:ext cx="96012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Arial" charset="0"/>
              </a:rPr>
              <a:t>ARGON CONTAINMENT MONITORING</a:t>
            </a:r>
          </a:p>
        </p:txBody>
      </p:sp>
      <p:pic>
        <p:nvPicPr>
          <p:cNvPr id="14339" name="Picture 4" descr="SparkLikeKi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1600200"/>
            <a:ext cx="22860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SparkLiteAr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48400" y="1600200"/>
            <a:ext cx="259080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FdrLance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8200" y="4038600"/>
            <a:ext cx="22018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FdrWindow"/>
          <p:cNvPicPr>
            <a:picLocks noChangeAspect="1" noChangeArrowheads="1"/>
          </p:cNvPicPr>
          <p:nvPr/>
        </p:nvPicPr>
        <p:blipFill>
          <a:blip r:embed="rId6" cstate="email">
            <a:lum bright="12000" contrast="6000"/>
          </a:blip>
          <a:srcRect/>
          <a:stretch>
            <a:fillRect/>
          </a:stretch>
        </p:blipFill>
        <p:spPr bwMode="auto">
          <a:xfrm>
            <a:off x="6172200" y="4181475"/>
            <a:ext cx="26670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3505200" y="1828800"/>
            <a:ext cx="22860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</a:rPr>
              <a:t>Argon Percentage Instantly Displayed</a:t>
            </a:r>
          </a:p>
          <a:p>
            <a:pPr algn="ctr">
              <a:spcBef>
                <a:spcPct val="50000"/>
              </a:spcBef>
            </a:pPr>
            <a:endParaRPr lang="en-US" sz="1600" b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</a:rPr>
              <a:t>German Standard:  Fill To 90+%  -  Maintain Gas Loss Below 1% Per Year</a:t>
            </a:r>
          </a:p>
          <a:p>
            <a:pPr algn="ctr">
              <a:spcBef>
                <a:spcPct val="50000"/>
              </a:spcBef>
            </a:pPr>
            <a:endParaRPr lang="en-US" sz="1600" b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</a:rPr>
              <a:t>FDR Design (Buffalo, MN) 12-Year Argon Containment &lt; ½% Per Year</a:t>
            </a:r>
          </a:p>
          <a:p>
            <a:pPr algn="ctr">
              <a:spcBef>
                <a:spcPct val="50000"/>
              </a:spcBef>
            </a:pPr>
            <a:endParaRPr lang="en-US" sz="1600" b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</a:rPr>
              <a:t>Contact: Randi Ernst: FdrDesign.com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latin typeface="Arial" charset="0"/>
              </a:rPr>
              <a:t>Frame Only U-Values</a:t>
            </a:r>
            <a:endParaRPr lang="en-US" sz="3200" dirty="0" smtClean="0">
              <a:latin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990600"/>
          <a:ext cx="5562600" cy="2514600"/>
        </p:xfrm>
        <a:graphic>
          <a:graphicData uri="http://schemas.openxmlformats.org/drawingml/2006/table">
            <a:tbl>
              <a:tblPr/>
              <a:tblGrid>
                <a:gridCol w="3038712"/>
                <a:gridCol w="778513"/>
                <a:gridCol w="803626"/>
                <a:gridCol w="941750"/>
              </a:tblGrid>
              <a:tr h="33572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Frame-Only U-Values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66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From: "Residential Windows" 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(Carmody/Selkowitz/Arasteh/Heschong)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0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Low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High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Average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Aluminum (no break)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2.05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Aluminum (thermal break)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1.05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Carbon Steel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0.40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0.57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0.49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Insulated Vinyl &amp; Fiberglass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0.30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048000" y="3657600"/>
          <a:ext cx="5867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828800" y="-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62200"/>
          </a:xfrm>
        </p:spPr>
        <p:txBody>
          <a:bodyPr/>
          <a:lstStyle/>
          <a:p>
            <a:pPr>
              <a:defRPr/>
            </a:pPr>
            <a:r>
              <a:rPr lang="en-US" sz="4900" dirty="0" smtClean="0"/>
              <a:t>Zola Windows</a:t>
            </a:r>
            <a:br>
              <a:rPr lang="en-US" sz="4900" dirty="0" smtClean="0"/>
            </a:br>
            <a:r>
              <a:rPr lang="en-US" sz="4900" dirty="0" smtClean="0"/>
              <a:t>Passive House Windows</a:t>
            </a:r>
            <a:br>
              <a:rPr lang="en-US" sz="4900" dirty="0" smtClean="0"/>
            </a:br>
            <a:r>
              <a:rPr lang="en-US" sz="3600" dirty="0" smtClean="0"/>
              <a:t>ZolaWindows.com</a:t>
            </a:r>
            <a:endParaRPr lang="en-US" sz="3600" dirty="0"/>
          </a:p>
        </p:txBody>
      </p:sp>
      <p:pic>
        <p:nvPicPr>
          <p:cNvPr id="16388" name="Picture 2" descr="http://www.zolawindows.com/zolaw/wp-content/uploads/2013/07/0226-MasterXX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2590800"/>
            <a:ext cx="449580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http://www.zolawindows.com/zolaw/wp-content/uploads/2011/07/thermoplussection-e13389306485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48400" y="3124200"/>
            <a:ext cx="14430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1828800" y="-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62200"/>
          </a:xfrm>
        </p:spPr>
        <p:txBody>
          <a:bodyPr/>
          <a:lstStyle/>
          <a:p>
            <a:pPr>
              <a:defRPr/>
            </a:pPr>
            <a:r>
              <a:rPr lang="en-US" sz="4900" dirty="0" err="1" smtClean="0"/>
              <a:t>Yaro</a:t>
            </a:r>
            <a:r>
              <a:rPr lang="en-US" sz="4900" dirty="0" smtClean="0"/>
              <a:t> Windows</a:t>
            </a:r>
            <a:br>
              <a:rPr lang="en-US" sz="4900" dirty="0" smtClean="0"/>
            </a:br>
            <a:r>
              <a:rPr lang="en-US" sz="4900" dirty="0" smtClean="0"/>
              <a:t>Passive House Windows</a:t>
            </a:r>
            <a:endParaRPr lang="en-US" sz="3600" dirty="0"/>
          </a:p>
        </p:txBody>
      </p:sp>
      <p:pic>
        <p:nvPicPr>
          <p:cNvPr id="17412" name="Picture 6" descr="C:\Users\rsclar\AppData\Local\Microsoft\Windows\Temporary Internet Files\Content.Outlook\BR14K4HZ\photo (6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7400" y="2133600"/>
            <a:ext cx="55372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1828800" y="-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62200"/>
          </a:xfrm>
        </p:spPr>
        <p:txBody>
          <a:bodyPr/>
          <a:lstStyle/>
          <a:p>
            <a:pPr>
              <a:defRPr/>
            </a:pPr>
            <a:r>
              <a:rPr lang="en-US" sz="4900" dirty="0" smtClean="0"/>
              <a:t>Wooden Window</a:t>
            </a:r>
            <a:br>
              <a:rPr lang="en-US" sz="4900" dirty="0" smtClean="0"/>
            </a:br>
            <a:r>
              <a:rPr lang="en-US" sz="4900" dirty="0" smtClean="0"/>
              <a:t>Passive House Certified</a:t>
            </a:r>
            <a:br>
              <a:rPr lang="en-US" sz="4900" dirty="0" smtClean="0"/>
            </a:br>
            <a:r>
              <a:rPr lang="en-US" sz="3200" dirty="0" smtClean="0"/>
              <a:t>WoodenWindow.com</a:t>
            </a:r>
            <a:endParaRPr lang="en-US" sz="3600" dirty="0"/>
          </a:p>
        </p:txBody>
      </p:sp>
      <p:pic>
        <p:nvPicPr>
          <p:cNvPr id="18436" name="Picture 2" descr="http://woodenwindow.wpengine.netdna-cdn.com/wp-content/uploads/Lake-Street-Blog-Header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52600" y="4267200"/>
            <a:ext cx="64039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90600" y="2514600"/>
            <a:ext cx="2819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1200" y="2286000"/>
            <a:ext cx="2667000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1828800" y="-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2362200"/>
          </a:xfrm>
        </p:spPr>
        <p:txBody>
          <a:bodyPr/>
          <a:lstStyle/>
          <a:p>
            <a:pPr>
              <a:defRPr/>
            </a:pPr>
            <a:r>
              <a:rPr lang="en-US" sz="4900" dirty="0" smtClean="0"/>
              <a:t>OptiWin</a:t>
            </a:r>
            <a:br>
              <a:rPr lang="en-US" sz="4900" dirty="0" smtClean="0"/>
            </a:br>
            <a:r>
              <a:rPr lang="en-US" sz="4900" dirty="0" smtClean="0"/>
              <a:t>Passive House Windows</a:t>
            </a:r>
            <a:br>
              <a:rPr lang="en-US" sz="4900" dirty="0" smtClean="0"/>
            </a:br>
            <a:r>
              <a:rPr lang="en-US" sz="3600" dirty="0" smtClean="0"/>
              <a:t>OptiWin-Usa.com</a:t>
            </a:r>
            <a:endParaRPr lang="en-US" sz="3600"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2743200"/>
            <a:ext cx="236220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429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8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05600" y="3810000"/>
            <a:ext cx="1905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828800" y="-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152400" y="-304800"/>
            <a:ext cx="9144000" cy="1981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NorthWin</a:t>
            </a:r>
            <a:br>
              <a:rPr lang="en-US" sz="4900" dirty="0" smtClean="0"/>
            </a:br>
            <a:r>
              <a:rPr lang="en-US" sz="4900" dirty="0" smtClean="0"/>
              <a:t>Passive House Windows</a:t>
            </a:r>
            <a:br>
              <a:rPr lang="en-US" sz="4900" dirty="0" smtClean="0"/>
            </a:br>
            <a:r>
              <a:rPr lang="en-US" sz="4000" dirty="0" smtClean="0"/>
              <a:t>Northwin.com</a:t>
            </a:r>
            <a:endParaRPr lang="en-US" sz="2400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5000" y="5105400"/>
            <a:ext cx="27289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24400" y="2438400"/>
            <a:ext cx="3810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 descr="Image from Word file - 270-27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2057400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INTERNORM_Windows_Doors_2012_UK_screen 270-27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62600" y="4267200"/>
            <a:ext cx="22669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828800" y="-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2362200"/>
          </a:xfrm>
        </p:spPr>
        <p:txBody>
          <a:bodyPr/>
          <a:lstStyle/>
          <a:p>
            <a:pPr>
              <a:defRPr/>
            </a:pPr>
            <a:r>
              <a:rPr lang="en-US" sz="4900" dirty="0" smtClean="0"/>
              <a:t>Marvin Ultimate Windows Passive House Certified</a:t>
            </a:r>
            <a:br>
              <a:rPr lang="en-US" sz="4900" dirty="0" smtClean="0"/>
            </a:br>
            <a:r>
              <a:rPr lang="en-US" sz="1800" dirty="0" smtClean="0"/>
              <a:t>(Zone 3 &amp; Marine South)</a:t>
            </a:r>
            <a:endParaRPr lang="en-US" sz="3600" dirty="0"/>
          </a:p>
        </p:txBody>
      </p:sp>
      <p:pic>
        <p:nvPicPr>
          <p:cNvPr id="21508" name="Picture 2" descr="06_LeicesterHouse_436x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514600"/>
            <a:ext cx="51816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533400" y="6172200"/>
            <a:ext cx="861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Glass Options: Tri-Pane &amp; Quad Pane Heat Mirror</a:t>
            </a:r>
            <a:r>
              <a:rPr lang="en-US" sz="2000" baseline="30000">
                <a:solidFill>
                  <a:schemeClr val="tx1"/>
                </a:solidFill>
              </a:rPr>
              <a:t>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Arial" charset="0"/>
              </a:rPr>
              <a:t>DOUBLE GLASS PATENT</a:t>
            </a:r>
            <a:br>
              <a:rPr lang="en-US" sz="3200" dirty="0" smtClean="0">
                <a:latin typeface="Arial" charset="0"/>
              </a:rPr>
            </a:br>
            <a:r>
              <a:rPr lang="en-US" sz="3200" dirty="0" smtClean="0">
                <a:latin typeface="Arial" charset="0"/>
              </a:rPr>
              <a:t>Thomas Stetson – 1865</a:t>
            </a: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144 Years Later: R-20 versus R-2 Insulating Value</a:t>
            </a:r>
            <a:endParaRPr lang="en-US" sz="3200" dirty="0" smtClean="0">
              <a:latin typeface="Arial" charset="0"/>
            </a:endParaRPr>
          </a:p>
        </p:txBody>
      </p:sp>
      <p:pic>
        <p:nvPicPr>
          <p:cNvPr id="4099" name="Picture 3" descr="StetsonPatent"/>
          <p:cNvPicPr>
            <a:picLocks noChangeAspect="1" noChangeArrowheads="1"/>
          </p:cNvPicPr>
          <p:nvPr/>
        </p:nvPicPr>
        <p:blipFill>
          <a:blip r:embed="rId3" cstate="email">
            <a:lum bright="-6000" contrast="12000"/>
          </a:blip>
          <a:srcRect/>
          <a:stretch>
            <a:fillRect/>
          </a:stretch>
        </p:blipFill>
        <p:spPr bwMode="auto">
          <a:xfrm>
            <a:off x="914400" y="1676400"/>
            <a:ext cx="7543800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828800" y="-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2133600"/>
          </a:xfrm>
        </p:spPr>
        <p:txBody>
          <a:bodyPr/>
          <a:lstStyle/>
          <a:p>
            <a:pPr>
              <a:defRPr/>
            </a:pPr>
            <a:r>
              <a:rPr lang="en-US" sz="4900" dirty="0" err="1" smtClean="0"/>
              <a:t>KlearWall</a:t>
            </a:r>
            <a:r>
              <a:rPr lang="en-US" sz="4900" dirty="0" smtClean="0"/>
              <a:t> / Munster Joinery</a:t>
            </a:r>
            <a:br>
              <a:rPr lang="en-US" sz="4900" dirty="0" smtClean="0"/>
            </a:br>
            <a:r>
              <a:rPr lang="en-US" sz="4900" dirty="0" smtClean="0"/>
              <a:t>(Ireland)</a:t>
            </a:r>
            <a:endParaRPr lang="en-US" sz="3600" dirty="0"/>
          </a:p>
        </p:txBody>
      </p:sp>
      <p:sp>
        <p:nvSpPr>
          <p:cNvPr id="22532" name="TextBox 9"/>
          <p:cNvSpPr txBox="1">
            <a:spLocks noChangeArrowheads="1"/>
          </p:cNvSpPr>
          <p:nvPr/>
        </p:nvSpPr>
        <p:spPr bwMode="auto">
          <a:xfrm>
            <a:off x="533400" y="6172200"/>
            <a:ext cx="8610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 baseline="30000">
              <a:solidFill>
                <a:schemeClr val="tx1"/>
              </a:solidFill>
            </a:endParaRPr>
          </a:p>
          <a:p>
            <a:pPr algn="ctr"/>
            <a:endParaRPr lang="en-US" sz="2000" baseline="30000">
              <a:solidFill>
                <a:schemeClr val="tx1"/>
              </a:solidFill>
            </a:endParaRPr>
          </a:p>
        </p:txBody>
      </p:sp>
      <p:pic>
        <p:nvPicPr>
          <p:cNvPr id="22533" name="Picture 2" descr="C:\Users\rsclar\AppData\Local\Microsoft\Windows\Temporary Internet Files\Content.Outlook\BR14K4HZ\photo (4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0" y="2362200"/>
            <a:ext cx="30289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1828800" y="-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152400" y="0"/>
            <a:ext cx="9144000" cy="1447800"/>
          </a:xfrm>
        </p:spPr>
        <p:txBody>
          <a:bodyPr/>
          <a:lstStyle/>
          <a:p>
            <a:pPr>
              <a:defRPr/>
            </a:pPr>
            <a:r>
              <a:rPr lang="en-US" sz="4900" dirty="0" err="1" smtClean="0"/>
              <a:t>Intus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3100" dirty="0" smtClean="0"/>
              <a:t>IntusWindows.com</a:t>
            </a:r>
            <a:endParaRPr lang="en-US" sz="3600" dirty="0"/>
          </a:p>
        </p:txBody>
      </p:sp>
      <p:pic>
        <p:nvPicPr>
          <p:cNvPr id="23556" name="Picture 2" descr="Passive House Windows and Door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4038600"/>
            <a:ext cx="22098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http://intuswindows.com/wp-content/gallery/recent-projects/workshopl-diagon-alley-exterior2-via-smallhousebliss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0" y="2971800"/>
            <a:ext cx="2619375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C:\Users\rsclar\AppData\Local\Microsoft\Windows\Temporary Internet Files\Content.Outlook\BR14K4HZ\photo (8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0" y="1981200"/>
            <a:ext cx="234315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1828800" y="-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2362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900" dirty="0" smtClean="0"/>
              <a:t>Casa Grande Woodworks Passive House Certified</a:t>
            </a:r>
            <a:br>
              <a:rPr lang="en-US" sz="4900" dirty="0" smtClean="0"/>
            </a:br>
            <a:r>
              <a:rPr lang="en-US" sz="2700" dirty="0" smtClean="0"/>
              <a:t>CasaGrandeWoodworks.com</a:t>
            </a:r>
            <a:r>
              <a:rPr lang="en-US" sz="4900" dirty="0" smtClean="0"/>
              <a:t/>
            </a:r>
            <a:br>
              <a:rPr lang="en-US" sz="4900" dirty="0" smtClean="0"/>
            </a:br>
            <a:endParaRPr lang="en-US" sz="3600" dirty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2362200"/>
            <a:ext cx="31242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http://www.casagrandewoodworks.com/images/split2-u125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0" y="2286000"/>
            <a:ext cx="4638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http://www.casagrandewoodworks.com/images/ridenour%20office%20doo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86400" y="3581400"/>
            <a:ext cx="19685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828800" y="-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62200"/>
          </a:xfrm>
        </p:spPr>
        <p:txBody>
          <a:bodyPr/>
          <a:lstStyle/>
          <a:p>
            <a:pPr>
              <a:defRPr/>
            </a:pPr>
            <a:r>
              <a:rPr lang="en-US" sz="4900" dirty="0" smtClean="0"/>
              <a:t>Alpen Windows</a:t>
            </a:r>
            <a:br>
              <a:rPr lang="en-US" sz="4900" dirty="0" smtClean="0"/>
            </a:br>
            <a:r>
              <a:rPr lang="en-US" sz="4900" dirty="0" smtClean="0"/>
              <a:t>Passive House Certified</a:t>
            </a:r>
            <a:br>
              <a:rPr lang="en-US" sz="4900" dirty="0" smtClean="0"/>
            </a:br>
            <a:r>
              <a:rPr lang="en-US" sz="3200" dirty="0" smtClean="0"/>
              <a:t>AlpenHpp.com</a:t>
            </a:r>
            <a:endParaRPr lang="en-US" sz="3600" dirty="0"/>
          </a:p>
        </p:txBody>
      </p:sp>
      <p:sp>
        <p:nvSpPr>
          <p:cNvPr id="25604" name="TextBox 9"/>
          <p:cNvSpPr txBox="1">
            <a:spLocks noChangeArrowheads="1"/>
          </p:cNvSpPr>
          <p:nvPr/>
        </p:nvSpPr>
        <p:spPr bwMode="auto">
          <a:xfrm>
            <a:off x="228600" y="6248400"/>
            <a:ext cx="861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Glass Options:  Alpenglass Heat Mirror Tri &amp; Quad Pane</a:t>
            </a:r>
          </a:p>
        </p:txBody>
      </p:sp>
      <p:pic>
        <p:nvPicPr>
          <p:cNvPr id="25605" name="Picture 2" descr="Alpen High Performance Products">
            <a:hlinkClick r:id="rId3" tooltip="Alpen High Performance Products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2438400"/>
            <a:ext cx="26574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24000" y="4038600"/>
            <a:ext cx="49530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5" descr="http://www.alpenhpp.com/wp-content/uploads/2012/07/fiberglass-windows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0400" y="2667000"/>
            <a:ext cx="14335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latin typeface="Arial" charset="0"/>
              </a:rPr>
              <a:t>HIGH-END GERMAIN WINDOWS</a:t>
            </a:r>
            <a:br>
              <a:rPr lang="en-US" sz="4400" dirty="0" smtClean="0">
                <a:latin typeface="Arial" charset="0"/>
              </a:rPr>
            </a:br>
            <a:endParaRPr lang="en-US" sz="3200" dirty="0" smtClean="0">
              <a:latin typeface="Arial" charset="0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1066800"/>
            <a:ext cx="18780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505200" y="1371600"/>
          <a:ext cx="5029200" cy="4727575"/>
        </p:xfrm>
        <a:graphic>
          <a:graphicData uri="http://schemas.openxmlformats.org/drawingml/2006/table">
            <a:tbl>
              <a:tblPr/>
              <a:tblGrid>
                <a:gridCol w="2127579"/>
                <a:gridCol w="834159"/>
                <a:gridCol w="834159"/>
                <a:gridCol w="1233302"/>
              </a:tblGrid>
              <a:tr h="77679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ai"/>
                        </a:rPr>
                        <a:t>Passive House 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Arai"/>
                        </a:rPr>
                        <a:t>Window: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Arai"/>
                        </a:rPr>
                        <a:t>4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ai"/>
                        </a:rPr>
                        <a:t>" Versus 2" 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Arai"/>
                        </a:rPr>
                        <a:t>Frame</a:t>
                      </a:r>
                    </a:p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Ara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76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ai"/>
                        </a:rPr>
                        <a:t>Reference: Standard NFRC 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Arai"/>
                        </a:rPr>
                        <a:t>Casement: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Arai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ai"/>
                        </a:rPr>
                        <a:t>47.2 x 59.1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375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ai"/>
                        </a:rPr>
                        <a:t>Total Window (Frame) Area = 19.4 SF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7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Ara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ai"/>
                        </a:rPr>
                        <a:t>4" Frame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ai"/>
                        </a:rPr>
                        <a:t>2" Frame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ai"/>
                        </a:rPr>
                        <a:t>Variance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7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ai"/>
                        </a:rPr>
                        <a:t>Frame % Of Total Area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ai"/>
                        </a:rPr>
                        <a:t>28.2%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ai"/>
                        </a:rPr>
                        <a:t>14.5%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ai"/>
                        </a:rPr>
                        <a:t>-49%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ai"/>
                        </a:rPr>
                        <a:t>U-Value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ai"/>
                        </a:rPr>
                        <a:t>0.18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ai"/>
                        </a:rPr>
                        <a:t>0.16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ai"/>
                        </a:rPr>
                        <a:t>-11%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ai"/>
                        </a:rPr>
                        <a:t>SHGC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ai"/>
                        </a:rPr>
                        <a:t>0.39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ai"/>
                        </a:rPr>
                        <a:t>0.45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ai"/>
                        </a:rPr>
                        <a:t>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ai"/>
                        </a:rPr>
                        <a:t>VT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ai"/>
                        </a:rPr>
                        <a:t>0.51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ai"/>
                        </a:rPr>
                        <a:t>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ai"/>
                        </a:rPr>
                        <a:t>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7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ai"/>
                        </a:rPr>
                        <a:t>Vision Area As % Of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ai"/>
                        </a:rPr>
                        <a:t>71.8%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ai"/>
                        </a:rPr>
                        <a:t>85.5%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ai"/>
                        </a:rPr>
                        <a:t>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671" name="Picture 4" descr="European technology. One reason for the very low U-factors of many European windows: their frames include thermal breaks made of cork and insulating foam. This triple-glazed window is made by Optiwin, a manufacturer with plants in Austria and Germany.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66800" y="3733800"/>
            <a:ext cx="180975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72" name="TextBox 8"/>
          <p:cNvSpPr txBox="1">
            <a:spLocks noChangeArrowheads="1"/>
          </p:cNvSpPr>
          <p:nvPr/>
        </p:nvSpPr>
        <p:spPr bwMode="auto">
          <a:xfrm>
            <a:off x="1066800" y="6248400"/>
            <a:ext cx="1905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GlasTrosch</a:t>
            </a:r>
          </a:p>
          <a:p>
            <a:endParaRPr lang="en-US"/>
          </a:p>
        </p:txBody>
      </p:sp>
      <p:sp>
        <p:nvSpPr>
          <p:cNvPr id="26673" name="TextBox 9"/>
          <p:cNvSpPr txBox="1">
            <a:spLocks noChangeArrowheads="1"/>
          </p:cNvSpPr>
          <p:nvPr/>
        </p:nvSpPr>
        <p:spPr bwMode="auto">
          <a:xfrm>
            <a:off x="990600" y="3429000"/>
            <a:ext cx="190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Optiwin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latin typeface="Arial" charset="0"/>
              </a:rPr>
              <a:t>VISION AREA PERCENT</a:t>
            </a:r>
            <a:endParaRPr lang="en-US" sz="3200" dirty="0" smtClean="0">
              <a:latin typeface="Arial" charset="0"/>
            </a:endParaRPr>
          </a:p>
        </p:txBody>
      </p:sp>
      <p:sp>
        <p:nvSpPr>
          <p:cNvPr id="27651" name="TextBox 9"/>
          <p:cNvSpPr txBox="1">
            <a:spLocks noChangeArrowheads="1"/>
          </p:cNvSpPr>
          <p:nvPr/>
        </p:nvSpPr>
        <p:spPr bwMode="auto">
          <a:xfrm>
            <a:off x="990600" y="3429000"/>
            <a:ext cx="190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Optiwin</a:t>
            </a:r>
          </a:p>
        </p:txBody>
      </p:sp>
      <p:pic>
        <p:nvPicPr>
          <p:cNvPr id="27652" name="Picture 7" descr="C:\Users\rsclar\Pictures\PicsRsc\AlpenWindowPics\ShucoWindowPics\Shuco6InchFramePhiusPittsburg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1905000"/>
            <a:ext cx="2895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0" y="1676400"/>
          <a:ext cx="4953000" cy="4572000"/>
        </p:xfrm>
        <a:graphic>
          <a:graphicData uri="http://schemas.openxmlformats.org/drawingml/2006/table">
            <a:tbl>
              <a:tblPr/>
              <a:tblGrid>
                <a:gridCol w="929640"/>
                <a:gridCol w="1005840"/>
                <a:gridCol w="1005840"/>
                <a:gridCol w="1005840"/>
                <a:gridCol w="1005840"/>
              </a:tblGrid>
              <a:tr h="699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Net Vision Versus Opaque (Sash + Frame) Areas For NFRC Sizes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Casement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Fixed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ai"/>
                          <a:ea typeface="Calibri"/>
                          <a:cs typeface="Times New Roman"/>
                        </a:rPr>
                        <a:t>6” Frame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ai"/>
                          <a:ea typeface="Calibri"/>
                          <a:cs typeface="Times New Roman"/>
                        </a:rPr>
                        <a:t>6” Frame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W/ H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Less 6"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Less 6"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W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23.6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11.6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47.2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35.2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H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59.1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47.1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59.1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47.1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Area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9.69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3.79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19.37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11.51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% Glass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39%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59%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% Opaque Sash + Frame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61%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ai"/>
                          <a:ea typeface="Times New Roman"/>
                          <a:cs typeface="Times New Roman"/>
                        </a:rPr>
                        <a:t>41%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828800" y="-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txBody>
          <a:bodyPr/>
          <a:lstStyle/>
          <a:p>
            <a:pPr>
              <a:defRPr/>
            </a:pPr>
            <a:r>
              <a:rPr lang="en-US" sz="4900" dirty="0" smtClean="0"/>
              <a:t>PHIUS Certified Window Performance Program</a:t>
            </a:r>
            <a:endParaRPr lang="en-US" sz="3600" dirty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1981200"/>
            <a:ext cx="45450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http://passivehouse.us/blog/wp-content/uploads/2012/11/Wrigh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48400" y="4419600"/>
            <a:ext cx="10572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10"/>
          <p:cNvSpPr>
            <a:spLocks noChangeArrowheads="1"/>
          </p:cNvSpPr>
          <p:nvPr/>
        </p:nvSpPr>
        <p:spPr bwMode="auto">
          <a:xfrm>
            <a:off x="762000" y="5715000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Graham Wright     Graham@PassiveHouse.us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828800" y="-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2362200"/>
          </a:xfrm>
        </p:spPr>
        <p:txBody>
          <a:bodyPr/>
          <a:lstStyle/>
          <a:p>
            <a:pPr>
              <a:defRPr/>
            </a:pPr>
            <a:r>
              <a:rPr lang="en-US" sz="4900" dirty="0" smtClean="0"/>
              <a:t>GRHAM WRIGHT</a:t>
            </a:r>
            <a:br>
              <a:rPr lang="en-US" sz="4900" dirty="0" smtClean="0"/>
            </a:br>
            <a:r>
              <a:rPr lang="en-US" sz="4900" dirty="0" smtClean="0"/>
              <a:t>R-9 Window Design</a:t>
            </a:r>
            <a:endParaRPr lang="en-US" sz="3600" dirty="0"/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895600"/>
            <a:ext cx="3175000" cy="290195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29701" name="Content Placeholder 2"/>
          <p:cNvSpPr>
            <a:spLocks noGrp="1"/>
          </p:cNvSpPr>
          <p:nvPr>
            <p:ph idx="1"/>
          </p:nvPr>
        </p:nvSpPr>
        <p:spPr>
          <a:xfrm>
            <a:off x="1219200" y="2362200"/>
            <a:ext cx="3756025" cy="3124200"/>
          </a:xfrm>
        </p:spPr>
        <p:txBody>
          <a:bodyPr/>
          <a:lstStyle/>
          <a:p>
            <a:r>
              <a:rPr lang="en-US" sz="1800" smtClean="0">
                <a:latin typeface="Arial" pitchFamily="34" charset="0"/>
                <a:cs typeface="Arial" pitchFamily="34" charset="0"/>
              </a:rPr>
              <a:t>Frame</a:t>
            </a:r>
          </a:p>
          <a:p>
            <a:pPr lvl="1"/>
            <a:r>
              <a:rPr lang="en-US" sz="1800" smtClean="0">
                <a:latin typeface="Arial" pitchFamily="34" charset="0"/>
                <a:cs typeface="Arial" pitchFamily="34" charset="0"/>
              </a:rPr>
              <a:t>Wood and spray foam</a:t>
            </a:r>
          </a:p>
          <a:p>
            <a:pPr lvl="1"/>
            <a:r>
              <a:rPr lang="en-US" sz="1800" smtClean="0">
                <a:latin typeface="Arial" pitchFamily="34" charset="0"/>
                <a:cs typeface="Arial" pitchFamily="34" charset="0"/>
              </a:rPr>
              <a:t>Width 90 mm</a:t>
            </a:r>
          </a:p>
          <a:p>
            <a:pPr lvl="1"/>
            <a:r>
              <a:rPr lang="en-US" sz="1800" smtClean="0">
                <a:latin typeface="Arial" pitchFamily="34" charset="0"/>
                <a:cs typeface="Arial" pitchFamily="34" charset="0"/>
              </a:rPr>
              <a:t>Depth 140 mm (5.5”)</a:t>
            </a:r>
          </a:p>
          <a:p>
            <a:r>
              <a:rPr lang="en-US" sz="1800" smtClean="0">
                <a:latin typeface="Arial" pitchFamily="34" charset="0"/>
                <a:cs typeface="Arial" pitchFamily="34" charset="0"/>
              </a:rPr>
              <a:t>Glazing</a:t>
            </a:r>
          </a:p>
          <a:p>
            <a:pPr lvl="1"/>
            <a:r>
              <a:rPr lang="en-US" sz="1800" smtClean="0">
                <a:latin typeface="Arial" pitchFamily="34" charset="0"/>
                <a:cs typeface="Arial" pitchFamily="34" charset="0"/>
              </a:rPr>
              <a:t>4-pane, 90% Argon, 50 mm</a:t>
            </a:r>
          </a:p>
          <a:p>
            <a:pPr lvl="1"/>
            <a:r>
              <a:rPr lang="en-US" sz="1800" smtClean="0">
                <a:latin typeface="Arial" pitchFamily="34" charset="0"/>
                <a:cs typeface="Arial" pitchFamily="34" charset="0"/>
              </a:rPr>
              <a:t>Cardinal lo-e 180 and clear</a:t>
            </a:r>
          </a:p>
          <a:p>
            <a:r>
              <a:rPr lang="en-US" sz="1800" smtClean="0">
                <a:latin typeface="Arial" pitchFamily="34" charset="0"/>
                <a:cs typeface="Arial" pitchFamily="34" charset="0"/>
              </a:rPr>
              <a:t>Spacers</a:t>
            </a:r>
          </a:p>
          <a:p>
            <a:pPr lvl="1"/>
            <a:r>
              <a:rPr lang="en-US" sz="1800" smtClean="0">
                <a:latin typeface="Arial" pitchFamily="34" charset="0"/>
                <a:cs typeface="Arial" pitchFamily="34" charset="0"/>
              </a:rPr>
              <a:t>Chromatech Ultra F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6000750"/>
            <a:ext cx="8382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i="1" dirty="0">
                <a:solidFill>
                  <a:schemeClr val="tx1"/>
                </a:solidFill>
              </a:rPr>
              <a:t>“…I feel glazing is not the limiting factor for window performance at this time, but rather frame design.”</a:t>
            </a:r>
          </a:p>
          <a:p>
            <a:pPr>
              <a:defRPr/>
            </a:pPr>
            <a:r>
              <a:rPr lang="en-US" sz="1800" i="1" dirty="0">
                <a:solidFill>
                  <a:schemeClr val="tx1"/>
                </a:solidFill>
              </a:rPr>
              <a:t> 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endParaRPr lang="en-US" sz="1800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1828800" y="-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txBody>
          <a:bodyPr/>
          <a:lstStyle/>
          <a:p>
            <a:pPr>
              <a:defRPr/>
            </a:pPr>
            <a:r>
              <a:rPr lang="en-US" sz="4900" dirty="0" smtClean="0"/>
              <a:t>CONDENSATION &amp; MOLD</a:t>
            </a:r>
            <a:endParaRPr lang="en-US" sz="3600" dirty="0"/>
          </a:p>
        </p:txBody>
      </p:sp>
      <p:pic>
        <p:nvPicPr>
          <p:cNvPr id="30724" name="Picture 3" descr="cid:image007.jpg@01CEC659.D9D9C640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33400" y="1752600"/>
            <a:ext cx="5562600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" descr="http://www.epa.gov/mold/images/condensation.jpg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6858000" y="1219200"/>
            <a:ext cx="17446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4" descr="Mold growing on the surface of a unit ventilator."/>
          <p:cNvPicPr>
            <a:picLocks noChangeAspect="1" noChangeArrowheads="1"/>
          </p:cNvPicPr>
          <p:nvPr/>
        </p:nvPicPr>
        <p:blipFill>
          <a:blip r:embed="rId7" r:link="rId8" cstate="email"/>
          <a:srcRect/>
          <a:stretch>
            <a:fillRect/>
          </a:stretch>
        </p:blipFill>
        <p:spPr bwMode="auto">
          <a:xfrm>
            <a:off x="6858000" y="2514600"/>
            <a:ext cx="17319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Leaky window"/>
          <p:cNvPicPr>
            <a:picLocks noChangeAspect="1" noChangeArrowheads="1"/>
          </p:cNvPicPr>
          <p:nvPr/>
        </p:nvPicPr>
        <p:blipFill>
          <a:blip r:embed="rId9" r:link="rId10" cstate="email"/>
          <a:srcRect/>
          <a:stretch>
            <a:fillRect/>
          </a:stretch>
        </p:blipFill>
        <p:spPr bwMode="auto">
          <a:xfrm>
            <a:off x="6858000" y="4572000"/>
            <a:ext cx="18288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9" name="Rectangle 6"/>
          <p:cNvSpPr>
            <a:spLocks noChangeArrowheads="1"/>
          </p:cNvSpPr>
          <p:nvPr/>
        </p:nvSpPr>
        <p:spPr bwMode="auto">
          <a:xfrm>
            <a:off x="0" y="487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0" name="Rectangle 7"/>
          <p:cNvSpPr>
            <a:spLocks noChangeArrowheads="1"/>
          </p:cNvSpPr>
          <p:nvPr/>
        </p:nvSpPr>
        <p:spPr bwMode="auto">
          <a:xfrm>
            <a:off x="0" y="6410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1" name="Rectangle 8"/>
          <p:cNvSpPr>
            <a:spLocks noChangeArrowheads="1"/>
          </p:cNvSpPr>
          <p:nvPr/>
        </p:nvSpPr>
        <p:spPr bwMode="auto">
          <a:xfrm>
            <a:off x="0" y="850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2" name="Rectangle 9"/>
          <p:cNvSpPr>
            <a:spLocks noChangeArrowheads="1"/>
          </p:cNvSpPr>
          <p:nvPr/>
        </p:nvSpPr>
        <p:spPr bwMode="auto">
          <a:xfrm>
            <a:off x="0" y="10668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3" name="Rectangle 12"/>
          <p:cNvSpPr>
            <a:spLocks noChangeArrowheads="1"/>
          </p:cNvSpPr>
          <p:nvPr/>
        </p:nvSpPr>
        <p:spPr bwMode="auto">
          <a:xfrm>
            <a:off x="1447800" y="11430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From: http://www.epa.gov/mold/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820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Arial" charset="0"/>
              </a:rPr>
              <a:t>FIBERGLASS CONDENSATION FREEDOM</a:t>
            </a:r>
          </a:p>
        </p:txBody>
      </p:sp>
      <p:pic>
        <p:nvPicPr>
          <p:cNvPr id="31747" name="Picture 4" descr="DuxtonChurch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1600" y="18288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4724400" y="4876800"/>
            <a:ext cx="1752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ASHRAE “Winter” Glass Temp: 64 </a:t>
            </a:r>
            <a:r>
              <a:rPr lang="en-US" sz="1800" baseline="30000">
                <a:solidFill>
                  <a:srgbClr val="FF0000"/>
                </a:solidFill>
              </a:rPr>
              <a:t>o</a:t>
            </a:r>
            <a:r>
              <a:rPr lang="en-US" sz="180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2286000" y="50292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Lower Frame Corner: 54 </a:t>
            </a:r>
            <a:r>
              <a:rPr lang="en-US" sz="1800" baseline="30000">
                <a:solidFill>
                  <a:srgbClr val="FF0000"/>
                </a:solidFill>
              </a:rPr>
              <a:t>o</a:t>
            </a:r>
            <a:r>
              <a:rPr lang="en-US" sz="1800">
                <a:solidFill>
                  <a:srgbClr val="FF0000"/>
                </a:solidFill>
              </a:rPr>
              <a:t>F(?)</a:t>
            </a:r>
          </a:p>
        </p:txBody>
      </p:sp>
      <p:sp>
        <p:nvSpPr>
          <p:cNvPr id="31750" name="Line 8"/>
          <p:cNvSpPr>
            <a:spLocks noChangeShapeType="1"/>
          </p:cNvSpPr>
          <p:nvPr/>
        </p:nvSpPr>
        <p:spPr bwMode="auto">
          <a:xfrm flipH="1">
            <a:off x="1905000" y="5334000"/>
            <a:ext cx="3048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Arial" charset="0"/>
              </a:rPr>
              <a:t>SUSPENDED COATED FILM (SCF) HISTORY</a:t>
            </a:r>
            <a:br>
              <a:rPr lang="en-US" sz="3200" dirty="0" smtClean="0">
                <a:latin typeface="Arial" charset="0"/>
              </a:rPr>
            </a:br>
            <a:r>
              <a:rPr lang="en-US" sz="3200" dirty="0" smtClean="0">
                <a:latin typeface="Arial" charset="0"/>
              </a:rPr>
              <a:t>Weightless Transition: Double To Triple Glazing</a:t>
            </a:r>
            <a:r>
              <a:rPr lang="en-US" sz="4000" dirty="0" smtClean="0">
                <a:latin typeface="Arial" charset="0"/>
              </a:rPr>
              <a:t/>
            </a:r>
            <a:br>
              <a:rPr lang="en-US" sz="40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(MIT: 1974 Research – 1990 Application)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1833563" y="-681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124" name="Picture 6" descr="MitLincolnLibrar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1600200"/>
            <a:ext cx="25527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182880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126" name="Picture 8" descr="ScientificAmerican74Mi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200" y="2209800"/>
            <a:ext cx="4191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11"/>
          <p:cNvSpPr txBox="1">
            <a:spLocks noChangeArrowheads="1"/>
          </p:cNvSpPr>
          <p:nvPr/>
        </p:nvSpPr>
        <p:spPr bwMode="auto">
          <a:xfrm>
            <a:off x="838200" y="5181600"/>
            <a:ext cx="4191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1974 First SCF Produced “Vacuum Silver Deposition” On Clear Polyester</a:t>
            </a:r>
            <a:endParaRPr lang="en-US" b="1"/>
          </a:p>
        </p:txBody>
      </p:sp>
      <p:sp>
        <p:nvSpPr>
          <p:cNvPr id="5128" name="TextBox 12"/>
          <p:cNvSpPr txBox="1">
            <a:spLocks noChangeArrowheads="1"/>
          </p:cNvSpPr>
          <p:nvPr/>
        </p:nvSpPr>
        <p:spPr bwMode="auto">
          <a:xfrm>
            <a:off x="5029200" y="5486400"/>
            <a:ext cx="411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1190 MIT Rotch Library SCF Glazing (Super Insulation &amp; UV Blockage)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1828800" y="-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915400" cy="20574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FIBERGLASS WINDOW SASH/FRAME CROSS SECTION</a:t>
            </a:r>
            <a:endParaRPr lang="en-US" sz="2400" dirty="0"/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4191000" y="1905000"/>
            <a:ext cx="388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cs typeface="Arial" pitchFamily="34" charset="0"/>
              </a:rPr>
              <a:t>TectonProducts.com</a:t>
            </a:r>
          </a:p>
          <a:p>
            <a:r>
              <a:rPr lang="en-US">
                <a:solidFill>
                  <a:schemeClr val="tx1"/>
                </a:solidFill>
                <a:cs typeface="Arial" pitchFamily="34" charset="0"/>
              </a:rPr>
              <a:t>InlineFiberglass.com</a:t>
            </a:r>
          </a:p>
          <a:p>
            <a:r>
              <a:rPr lang="en-US">
                <a:solidFill>
                  <a:schemeClr val="tx1"/>
                </a:solidFill>
                <a:cs typeface="Arial" pitchFamily="34" charset="0"/>
              </a:rPr>
              <a:t>OmniGlass.com</a:t>
            </a:r>
            <a:endParaRPr lang="en-US"/>
          </a:p>
        </p:txBody>
      </p:sp>
      <p:pic>
        <p:nvPicPr>
          <p:cNvPr id="32773" name="Picture 2" descr="img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1981200"/>
            <a:ext cx="25336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0" y="3505200"/>
            <a:ext cx="2895600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5" descr="http://www.tectonproducts.com/images/site/pultrusionsMain.gif"/>
          <p:cNvPicPr>
            <a:picLocks noChangeAspect="1" noChangeArrowheads="1"/>
          </p:cNvPicPr>
          <p:nvPr/>
        </p:nvPicPr>
        <p:blipFill>
          <a:blip r:embed="rId5"/>
          <a:srcRect r="37930" b="17714"/>
          <a:stretch>
            <a:fillRect/>
          </a:stretch>
        </p:blipFill>
        <p:spPr bwMode="auto">
          <a:xfrm>
            <a:off x="1066800" y="34290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Arial" charset="0"/>
              </a:rPr>
              <a:t>FIBERGLASS CROSS-SECTION</a:t>
            </a:r>
          </a:p>
        </p:txBody>
      </p:sp>
      <p:pic>
        <p:nvPicPr>
          <p:cNvPr id="33795" name="Picture 4" descr="CornerBlueConcrete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1600200"/>
            <a:ext cx="38290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2209800" y="2133600"/>
            <a:ext cx="2133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Pultrusion Lineal Mechanical Corner Sash</a:t>
            </a:r>
          </a:p>
        </p:txBody>
      </p:sp>
      <p:pic>
        <p:nvPicPr>
          <p:cNvPr id="33797" name="Picture 6" descr="DueckPultrusio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60963" y="1600200"/>
            <a:ext cx="383063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5181600" y="55626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Pultrusion “End” (Al Dueck – Duxton)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1828800" y="-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09800" y="0"/>
            <a:ext cx="7239000" cy="23622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VACUUM SILICA BASED SASH/FRAME R-36 INSULATION</a:t>
            </a:r>
            <a:endParaRPr lang="en-US" sz="2400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962400"/>
            <a:ext cx="47180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3352800" y="2057400"/>
            <a:ext cx="5562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cs typeface="Arial" pitchFamily="34" charset="0"/>
              </a:rPr>
              <a:t>KevoThermal.com - Albuquerque</a:t>
            </a:r>
          </a:p>
          <a:p>
            <a:endParaRPr lang="en-US"/>
          </a:p>
        </p:txBody>
      </p:sp>
      <p:pic>
        <p:nvPicPr>
          <p:cNvPr id="34822" name="Picture 5" descr="PU_fridge_grap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"/>
            <a:ext cx="2105025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 descr="http://stardust.jpl.nasa.gov/images/gallery/aerogelcrayon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0" y="2895600"/>
            <a:ext cx="2997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1828800" y="-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/>
          <a:lstStyle/>
          <a:p>
            <a:pPr>
              <a:defRPr/>
            </a:pPr>
            <a:r>
              <a:rPr lang="en-US" sz="4900" dirty="0" smtClean="0"/>
              <a:t>Institutional/Commercial Passive House Presence</a:t>
            </a:r>
            <a:endParaRPr lang="en-US" sz="3600" dirty="0"/>
          </a:p>
        </p:txBody>
      </p:sp>
      <p:pic>
        <p:nvPicPr>
          <p:cNvPr id="35844" name="Picture 6" descr="C:\Users\rsclar\Pictures\PicsRsc\PjPicsNew\MorristownParkingOfficeEnsarNewJersey\MorristownDodgePics\DodgeMorristownNew\PICT0512.JPG"/>
          <p:cNvPicPr>
            <a:picLocks noChangeAspect="1" noChangeArrowheads="1"/>
          </p:cNvPicPr>
          <p:nvPr/>
        </p:nvPicPr>
        <p:blipFill>
          <a:blip r:embed="rId3" cstate="email">
            <a:lum bright="10000" contrast="20000"/>
          </a:blip>
          <a:srcRect/>
          <a:stretch>
            <a:fillRect/>
          </a:stretch>
        </p:blipFill>
        <p:spPr bwMode="auto">
          <a:xfrm>
            <a:off x="381000" y="2362200"/>
            <a:ext cx="2819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C:\Documents and Settings\rclarke\Desktop\PicsRsc\PjPicsNew\NrdcPics\24March11SeriousGlass\IMG_20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33800" y="2133600"/>
            <a:ext cx="24812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C:\Documents and Settings\rclarke\Desktop\PicsRsc\PjPicsNew\NrdcPics\Banner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96000" y="4343400"/>
            <a:ext cx="25114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Box 7"/>
          <p:cNvSpPr txBox="1">
            <a:spLocks noChangeArrowheads="1"/>
          </p:cNvSpPr>
          <p:nvPr/>
        </p:nvSpPr>
        <p:spPr bwMode="auto">
          <a:xfrm>
            <a:off x="6172200" y="2667000"/>
            <a:ext cx="2743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NRDC Headquarters - NYC</a:t>
            </a:r>
          </a:p>
        </p:txBody>
      </p:sp>
      <p:sp>
        <p:nvSpPr>
          <p:cNvPr id="35848" name="TextBox 9"/>
          <p:cNvSpPr txBox="1">
            <a:spLocks noChangeArrowheads="1"/>
          </p:cNvSpPr>
          <p:nvPr/>
        </p:nvSpPr>
        <p:spPr bwMode="auto">
          <a:xfrm>
            <a:off x="152400" y="4876800"/>
            <a:ext cx="3200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Morristown Maple Avenue City Building</a:t>
            </a:r>
          </a:p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8915400" cy="12954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Arial" pitchFamily="34" charset="0"/>
              </a:rPr>
              <a:t>Passive House Occupant Comfort</a:t>
            </a:r>
            <a:endParaRPr lang="en-US" sz="2800" dirty="0" smtClean="0">
              <a:latin typeface="Arial" pitchFamily="34" charset="0"/>
            </a:endParaRP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1143000"/>
            <a:ext cx="213360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2438400" y="1219200"/>
            <a:ext cx="3429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u="sng">
                <a:solidFill>
                  <a:schemeClr val="tx1"/>
                </a:solidFill>
              </a:rPr>
              <a:t>Six Human Comfort Factors</a:t>
            </a:r>
          </a:p>
          <a:p>
            <a:endParaRPr lang="en-US" sz="1600" u="sng">
              <a:solidFill>
                <a:schemeClr val="tx1"/>
              </a:solidFill>
            </a:endParaRPr>
          </a:p>
          <a:p>
            <a:endParaRPr lang="en-US" sz="200">
              <a:solidFill>
                <a:schemeClr val="tx1"/>
              </a:solidFill>
            </a:endParaRPr>
          </a:p>
          <a:p>
            <a:r>
              <a:rPr lang="en-US" sz="200">
                <a:solidFill>
                  <a:schemeClr val="tx1"/>
                </a:solidFill>
              </a:rPr>
              <a:t>\</a:t>
            </a:r>
            <a:endParaRPr lang="en-US" sz="1400">
              <a:solidFill>
                <a:schemeClr val="tx1"/>
              </a:solidFill>
            </a:endParaRPr>
          </a:p>
          <a:p>
            <a:pPr marL="800100" lvl="1" indent="-342900">
              <a:buFont typeface="Lucida Sans" pitchFamily="34" charset="0"/>
              <a:buAutoNum type="arabicPeriod"/>
            </a:pPr>
            <a:r>
              <a:rPr lang="en-US" sz="1400">
                <a:solidFill>
                  <a:schemeClr val="tx1"/>
                </a:solidFill>
              </a:rPr>
              <a:t>Air Temp </a:t>
            </a:r>
          </a:p>
          <a:p>
            <a:pPr marL="800100" lvl="1" indent="-342900">
              <a:buFont typeface="Lucida Sans" pitchFamily="34" charset="0"/>
              <a:buAutoNum type="arabicPeriod"/>
            </a:pPr>
            <a:endParaRPr lang="en-US" sz="1400">
              <a:solidFill>
                <a:schemeClr val="tx1"/>
              </a:solidFill>
            </a:endParaRPr>
          </a:p>
          <a:p>
            <a:pPr marL="800100" lvl="1" indent="-342900">
              <a:buFont typeface="Lucida Sans" pitchFamily="34" charset="0"/>
              <a:buAutoNum type="arabicPeriod"/>
            </a:pPr>
            <a:r>
              <a:rPr lang="en-US" sz="1400">
                <a:solidFill>
                  <a:schemeClr val="tx1"/>
                </a:solidFill>
              </a:rPr>
              <a:t>Mean Radiant Temp</a:t>
            </a:r>
          </a:p>
          <a:p>
            <a:pPr marL="800100" lvl="1" indent="-342900">
              <a:buFont typeface="Lucida Sans" pitchFamily="34" charset="0"/>
              <a:buAutoNum type="arabicPeriod"/>
            </a:pPr>
            <a:endParaRPr lang="en-US" sz="1400">
              <a:solidFill>
                <a:schemeClr val="tx1"/>
              </a:solidFill>
            </a:endParaRPr>
          </a:p>
          <a:p>
            <a:pPr marL="800100" lvl="1" indent="-342900">
              <a:buFont typeface="Lucida Sans" pitchFamily="34" charset="0"/>
              <a:buAutoNum type="arabicPeriod"/>
            </a:pPr>
            <a:r>
              <a:rPr lang="en-US" sz="1400">
                <a:solidFill>
                  <a:schemeClr val="tx1"/>
                </a:solidFill>
              </a:rPr>
              <a:t>Air Velocity</a:t>
            </a:r>
          </a:p>
          <a:p>
            <a:pPr marL="800100" lvl="1" indent="-342900">
              <a:buFont typeface="Lucida Sans" pitchFamily="34" charset="0"/>
              <a:buAutoNum type="arabicPeriod"/>
            </a:pPr>
            <a:endParaRPr lang="en-US" sz="1400">
              <a:solidFill>
                <a:schemeClr val="tx1"/>
              </a:solidFill>
            </a:endParaRPr>
          </a:p>
          <a:p>
            <a:pPr marL="800100" lvl="1" indent="-342900">
              <a:buFont typeface="Lucida Sans" pitchFamily="34" charset="0"/>
              <a:buAutoNum type="arabicPeriod"/>
            </a:pPr>
            <a:r>
              <a:rPr lang="en-US" sz="1400">
                <a:solidFill>
                  <a:schemeClr val="tx1"/>
                </a:solidFill>
              </a:rPr>
              <a:t>Relative Humidity</a:t>
            </a:r>
          </a:p>
          <a:p>
            <a:pPr marL="800100" lvl="1" indent="-342900">
              <a:buFont typeface="Lucida Sans" pitchFamily="34" charset="0"/>
              <a:buAutoNum type="arabicPeriod"/>
            </a:pPr>
            <a:endParaRPr lang="en-US" sz="1400">
              <a:solidFill>
                <a:schemeClr val="tx1"/>
              </a:solidFill>
            </a:endParaRPr>
          </a:p>
          <a:p>
            <a:pPr marL="800100" lvl="1" indent="-342900">
              <a:buFont typeface="Lucida Sans" pitchFamily="34" charset="0"/>
              <a:buAutoNum type="arabicPeriod"/>
            </a:pPr>
            <a:r>
              <a:rPr lang="en-US" sz="1400">
                <a:solidFill>
                  <a:schemeClr val="tx1"/>
                </a:solidFill>
              </a:rPr>
              <a:t>Activity Level</a:t>
            </a:r>
          </a:p>
          <a:p>
            <a:pPr marL="800100" lvl="1" indent="-342900">
              <a:buFont typeface="Lucida Sans" pitchFamily="34" charset="0"/>
              <a:buAutoNum type="arabicPeriod"/>
            </a:pPr>
            <a:endParaRPr lang="en-US" sz="1400">
              <a:solidFill>
                <a:schemeClr val="tx1"/>
              </a:solidFill>
            </a:endParaRPr>
          </a:p>
          <a:p>
            <a:pPr marL="800100" lvl="1" indent="-342900">
              <a:buFont typeface="Lucida Sans" pitchFamily="34" charset="0"/>
              <a:buAutoNum type="arabicPeriod"/>
            </a:pPr>
            <a:r>
              <a:rPr lang="en-US" sz="1400">
                <a:solidFill>
                  <a:schemeClr val="tx1"/>
                </a:solidFill>
              </a:rPr>
              <a:t>Clothing Factor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800600"/>
            <a:ext cx="4724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685800"/>
            <a:ext cx="25034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6096000" y="2362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CFD Modeling</a:t>
            </a:r>
          </a:p>
        </p:txBody>
      </p:sp>
      <p:sp>
        <p:nvSpPr>
          <p:cNvPr id="36872" name="TextBox 9"/>
          <p:cNvSpPr txBox="1">
            <a:spLocks noChangeArrowheads="1"/>
          </p:cNvSpPr>
          <p:nvPr/>
        </p:nvSpPr>
        <p:spPr bwMode="auto">
          <a:xfrm>
            <a:off x="5791200" y="44196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GOOGLE – New York City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20-Degree Surface Temp Difference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36873" name="Picture 9" descr="C:\Documents and Settings\rclarke\Desktop\PicsRsc\PjPicsNew\GoogleNycPics\PrototypesInstllaedKnopTravis31Aug12\IMG_8043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24600" y="27432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0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00800" y="4953000"/>
            <a:ext cx="221138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 charset="0"/>
              </a:rPr>
              <a:t>INSULATING GLASS ACOUSTICS 101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429000" y="1600200"/>
            <a:ext cx="57150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Arial" pitchFamily="34" charset="0"/>
              </a:rPr>
              <a:t>	</a:t>
            </a:r>
            <a:r>
              <a:rPr lang="en-US" sz="2000" b="1" u="sng" smtClean="0">
                <a:latin typeface="Arial" pitchFamily="34" charset="0"/>
              </a:rPr>
              <a:t>REPRESENTATIVE STC RATINGS</a:t>
            </a:r>
            <a:endParaRPr lang="en-US" sz="2000" b="1" smtClean="0">
              <a:latin typeface="Arial" pitchFamily="34" charset="0"/>
            </a:endParaRPr>
          </a:p>
          <a:p>
            <a:pPr eaLnBrk="1" hangingPunct="1"/>
            <a:endParaRPr lang="en-US" sz="180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sz="1400" b="1" smtClean="0">
                <a:latin typeface="Arial" pitchFamily="34" charset="0"/>
              </a:rPr>
              <a:t>   GLAZING TYPE	SOUND TRANSMISSION CLASS (STC)</a:t>
            </a:r>
          </a:p>
          <a:p>
            <a:pPr eaLnBrk="1" hangingPunct="1">
              <a:buFontTx/>
              <a:buNone/>
            </a:pPr>
            <a:endParaRPr lang="en-US" sz="1400" b="1" smtClean="0">
              <a:latin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1400" b="1" smtClean="0">
                <a:latin typeface="Arial" pitchFamily="34" charset="0"/>
              </a:rPr>
              <a:t>Conventional Double Pane (1/8”) Glass	29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smtClean="0">
                <a:latin typeface="Arial" pitchFamily="34" charset="0"/>
              </a:rPr>
              <a:t>Solid ½” Gypsum Wall			36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smtClean="0">
                <a:latin typeface="Arial" pitchFamily="34" charset="0"/>
              </a:rPr>
              <a:t>SCF: 1” Overall with ¼” Glass		35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smtClean="0">
                <a:latin typeface="Arial" pitchFamily="34" charset="0"/>
              </a:rPr>
              <a:t>SCF: 1 ½” Overall with ¼” Glass		38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smtClean="0">
                <a:latin typeface="Arial" pitchFamily="34" charset="0"/>
              </a:rPr>
              <a:t>SCF:  One Lite Laminated			40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smtClean="0">
                <a:latin typeface="Arial" pitchFamily="34" charset="0"/>
              </a:rPr>
              <a:t>SCF:  Two Lites Laminated		43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smtClean="0">
                <a:latin typeface="Arial" pitchFamily="34" charset="0"/>
              </a:rPr>
              <a:t>SCF:  Two Dissimilar  Laminated Lites	49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smtClean="0">
                <a:latin typeface="Arial" pitchFamily="34" charset="0"/>
              </a:rPr>
              <a:t> SCF:  Two "Acoustic“ Laminated Lites	52</a:t>
            </a:r>
          </a:p>
        </p:txBody>
      </p:sp>
      <p:pic>
        <p:nvPicPr>
          <p:cNvPr id="37892" name="Picture 4" descr="Chek_Lap_Ko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1524000"/>
            <a:ext cx="26606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Arial" charset="0"/>
              </a:rPr>
              <a:t>WINDOW ACOUSTICS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553200" y="2667000"/>
            <a:ext cx="2286000" cy="3733800"/>
          </a:xfrm>
        </p:spPr>
        <p:txBody>
          <a:bodyPr>
            <a:normAutofit lnSpcReduction="1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600" b="1" dirty="0" smtClean="0">
                <a:latin typeface="Arial" charset="0"/>
              </a:rPr>
              <a:t>TEST WINDOW: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US" sz="1400" b="1" dirty="0" smtClean="0">
              <a:latin typeface="Arial" charset="0"/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400" b="1" dirty="0" smtClean="0">
                <a:latin typeface="Arial" charset="0"/>
              </a:rPr>
              <a:t>87 Wide x 72” High</a:t>
            </a:r>
            <a:br>
              <a:rPr lang="en-US" sz="1400" b="1" dirty="0" smtClean="0">
                <a:latin typeface="Arial" charset="0"/>
              </a:rPr>
            </a:br>
            <a:endParaRPr lang="en-US" sz="1400" b="1" dirty="0" smtClean="0">
              <a:latin typeface="Arial" charset="0"/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400" b="1" dirty="0" smtClean="0">
                <a:latin typeface="Arial" charset="0"/>
              </a:rPr>
              <a:t>Two large upper fixed</a:t>
            </a:r>
            <a:br>
              <a:rPr lang="en-US" sz="1400" b="1" dirty="0" smtClean="0">
                <a:latin typeface="Arial" charset="0"/>
              </a:rPr>
            </a:br>
            <a:endParaRPr lang="en-US" sz="1400" b="1" dirty="0" smtClean="0">
              <a:latin typeface="Arial" charset="0"/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400" b="1" dirty="0" smtClean="0">
                <a:latin typeface="Arial" charset="0"/>
              </a:rPr>
              <a:t>One small fixed and one small awning below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US" sz="1400" b="1" dirty="0" smtClean="0">
              <a:latin typeface="Arial" charset="0"/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400" b="1" dirty="0" smtClean="0">
                <a:latin typeface="Arial" charset="0"/>
              </a:rPr>
              <a:t>Insulating Glass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400" b="1" dirty="0" smtClean="0">
                <a:latin typeface="Arial" charset="0"/>
              </a:rPr>
              <a:t>	Outer: ¼”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400" b="1" dirty="0" smtClean="0">
                <a:latin typeface="Arial" charset="0"/>
              </a:rPr>
              <a:t>	Airgap: ¾”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400" b="1" dirty="0" smtClean="0">
                <a:latin typeface="Arial" charset="0"/>
              </a:rPr>
              <a:t>	Inner: 3/16”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400" b="1" dirty="0" smtClean="0">
                <a:latin typeface="Arial" charset="0"/>
              </a:rPr>
              <a:t> </a:t>
            </a:r>
          </a:p>
        </p:txBody>
      </p:sp>
      <p:pic>
        <p:nvPicPr>
          <p:cNvPr id="38916" name="Picture 4" descr="InlineAcousticStc35FixedOperableScnGraphChartCov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1600200"/>
            <a:ext cx="20574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InlineStc35FixedOperableScanGraphChar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0400" y="2667000"/>
            <a:ext cx="31242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124200" y="1600200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National Research Council of Canada Inline Fiberglass Window Acoustic Report (STC = 35)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Arial" charset="0"/>
              </a:rPr>
              <a:t>FIBERGLASS ENVIRONMENTAL FACTORS</a:t>
            </a:r>
            <a:r>
              <a:rPr lang="en-US" sz="2600" dirty="0" smtClean="0">
                <a:latin typeface="Arial" charset="0"/>
              </a:rPr>
              <a:t/>
            </a:r>
            <a:br>
              <a:rPr lang="en-US" sz="26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Research By Enermodal Engineering – Canada</a:t>
            </a:r>
            <a:r>
              <a:rPr lang="en-US" sz="2600" dirty="0" smtClean="0">
                <a:latin typeface="Arial" charset="0"/>
              </a:rPr>
              <a:t> </a:t>
            </a:r>
            <a:br>
              <a:rPr lang="en-US" sz="2600" dirty="0" smtClean="0">
                <a:latin typeface="Arial" charset="0"/>
              </a:rPr>
            </a:br>
            <a:endParaRPr lang="en-US" sz="2600" dirty="0" smtClean="0">
              <a:latin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676400"/>
            <a:ext cx="6400800" cy="4800600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600" b="1" dirty="0" smtClean="0">
                <a:latin typeface="Arial" charset="0"/>
              </a:rPr>
              <a:t>Glass (silica sand): 65 – 85%     Ample worldwide supply</a:t>
            </a:r>
          </a:p>
          <a:p>
            <a:pPr marL="548640" indent="-41148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600" b="1" dirty="0" smtClean="0">
                <a:latin typeface="Arial" charset="0"/>
              </a:rPr>
              <a:t>Resin: Thermoset Polyester  “Relatively small” petroleum content</a:t>
            </a:r>
          </a:p>
          <a:p>
            <a:pPr marL="548640" indent="-41148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600" b="1" dirty="0" smtClean="0">
                <a:latin typeface="Arial" charset="0"/>
              </a:rPr>
              <a:t>Process resins: re-blended and reused</a:t>
            </a:r>
          </a:p>
          <a:p>
            <a:pPr marL="548640" indent="-41148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600" b="1" dirty="0" smtClean="0">
                <a:latin typeface="Arial" charset="0"/>
              </a:rPr>
              <a:t>Interior sash and frame insulation: polystyrene – petroleum base with some concern for pentane blowing-agent escape</a:t>
            </a:r>
          </a:p>
          <a:p>
            <a:pPr marL="548640" indent="-41148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600" b="1" dirty="0" smtClean="0">
                <a:latin typeface="Arial" charset="0"/>
              </a:rPr>
              <a:t>Both glass fiber and resin manufacturing are </a:t>
            </a:r>
            <a:r>
              <a:rPr lang="en-US" sz="1600" b="1" i="1" dirty="0" smtClean="0">
                <a:latin typeface="Arial" charset="0"/>
              </a:rPr>
              <a:t>closed processes</a:t>
            </a:r>
            <a:r>
              <a:rPr lang="en-US" sz="1600" b="1" dirty="0" smtClean="0">
                <a:latin typeface="Arial" charset="0"/>
              </a:rPr>
              <a:t> with “few emissions to the environment.”</a:t>
            </a:r>
          </a:p>
          <a:p>
            <a:pPr marL="548640" indent="-41148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600" b="1" dirty="0" smtClean="0">
                <a:latin typeface="Arial" charset="0"/>
              </a:rPr>
              <a:t>No ozone-depleting chemicals used in fiberglass window manufacturing</a:t>
            </a:r>
          </a:p>
          <a:p>
            <a:pPr marL="548640" indent="-41148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600" b="1" dirty="0" smtClean="0">
                <a:latin typeface="Arial" charset="0"/>
              </a:rPr>
              <a:t>Energy efficiency and long life significantly reduce energy consumption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600" b="1" dirty="0" smtClean="0">
                <a:latin typeface="Arial" charset="0"/>
              </a:rPr>
              <a:t>Enermodal Conclusion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600" b="1" dirty="0" smtClean="0"/>
              <a:t>	</a:t>
            </a:r>
            <a:r>
              <a:rPr lang="en-US" sz="1600" b="1" dirty="0" smtClean="0">
                <a:latin typeface="Arial" charset="0"/>
              </a:rPr>
              <a:t>Energy use was considered to be the most important environmental factor. From this analysis it was found that fiberglass windows have the lowest overall environmental impact.</a:t>
            </a:r>
            <a:r>
              <a:rPr lang="en-US" sz="1600" dirty="0" smtClean="0">
                <a:latin typeface="Arial" charset="0"/>
              </a:rPr>
              <a:t> 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762000" y="17526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9941" name="Picture 5" descr="PICT008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1524000"/>
            <a:ext cx="1325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FiberglassDuxtonSchool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" y="3962400"/>
            <a:ext cx="13906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Arial" charset="0"/>
              </a:rPr>
              <a:t>IG PERFORMANCE DATA SOURCE</a:t>
            </a:r>
            <a:r>
              <a:rPr lang="en-US" sz="3000" dirty="0" smtClean="0">
                <a:latin typeface="Arial" charset="0"/>
              </a:rPr>
              <a:t>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534400" cy="4114800"/>
          </a:xfrm>
        </p:spPr>
        <p:txBody>
          <a:bodyPr/>
          <a:lstStyle/>
          <a:p>
            <a:pPr eaLnBrk="1" hangingPunct="1"/>
            <a:r>
              <a:rPr lang="en-US" sz="2200" b="1" smtClean="0">
                <a:latin typeface="Arial" pitchFamily="34" charset="0"/>
              </a:rPr>
              <a:t>All Thermal, Optical and Ultraviolet IG data is generated by Lawrence Berkeley Laboratory’s “WINDOW  6.3” software.</a:t>
            </a:r>
            <a:r>
              <a:rPr lang="en-US" sz="2200" b="1" smtClean="0"/>
              <a:t/>
            </a:r>
            <a:br>
              <a:rPr lang="en-US" sz="2200" b="1" smtClean="0"/>
            </a:br>
            <a:endParaRPr lang="en-US" sz="2200" b="1" smtClean="0"/>
          </a:p>
          <a:p>
            <a:pPr eaLnBrk="1" hangingPunct="1">
              <a:buFontTx/>
              <a:buNone/>
            </a:pPr>
            <a:endParaRPr lang="en-US" sz="2000" b="1" smtClean="0"/>
          </a:p>
        </p:txBody>
      </p:sp>
      <p:sp>
        <p:nvSpPr>
          <p:cNvPr id="40964" name="AutoShape 4" descr="bannerPage_blnk"/>
          <p:cNvSpPr>
            <a:spLocks noChangeAspect="1" noChangeArrowheads="1"/>
          </p:cNvSpPr>
          <p:nvPr/>
        </p:nvSpPr>
        <p:spPr bwMode="auto">
          <a:xfrm>
            <a:off x="2405063" y="134461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AutoShape 5" descr="iconHome_blnk"/>
          <p:cNvSpPr>
            <a:spLocks noChangeAspect="1" noChangeArrowheads="1"/>
          </p:cNvSpPr>
          <p:nvPr/>
        </p:nvSpPr>
        <p:spPr bwMode="auto">
          <a:xfrm>
            <a:off x="2397125" y="1801813"/>
            <a:ext cx="296863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AutoShape 6" descr="glazing_materials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397125" y="2532063"/>
            <a:ext cx="296863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7" name="AutoShape 7" descr="a_system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397125" y="3689350"/>
            <a:ext cx="29686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AutoShape 8" descr="window_properties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397125" y="4054475"/>
            <a:ext cx="29686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9" name="AutoShape 9" descr="daylighting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2397125" y="4419600"/>
            <a:ext cx="29686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0" name="AutoShape 10" descr="residential_performance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2397125" y="4784725"/>
            <a:ext cx="29686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1" name="AutoShape 11" descr="commercial_performance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2397125" y="5149850"/>
            <a:ext cx="29686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2" name="AutoShape 12" descr="search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2759075" y="5149850"/>
            <a:ext cx="29686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AutoShape 13" descr="windowsPix"/>
          <p:cNvSpPr>
            <a:spLocks noChangeAspect="1" noChangeArrowheads="1"/>
          </p:cNvSpPr>
          <p:nvPr/>
        </p:nvSpPr>
        <p:spPr bwMode="auto">
          <a:xfrm>
            <a:off x="4660900" y="1801813"/>
            <a:ext cx="296863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0974" name="Group 14"/>
          <p:cNvGrpSpPr>
            <a:grpSpLocks/>
          </p:cNvGrpSpPr>
          <p:nvPr/>
        </p:nvGrpSpPr>
        <p:grpSpPr bwMode="auto">
          <a:xfrm>
            <a:off x="5022850" y="1801813"/>
            <a:ext cx="296863" cy="296862"/>
            <a:chOff x="0" y="0"/>
            <a:chExt cx="1821" cy="813"/>
          </a:xfrm>
        </p:grpSpPr>
        <p:sp>
          <p:nvSpPr>
            <p:cNvPr id="40981" name="AutoShape 15" descr="iconChoosing_new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87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2" name="Rectangle 16">
              <a:hlinkClick r:id="rId10" action="ppaction://hlinkfile"/>
            </p:cNvPr>
            <p:cNvSpPr>
              <a:spLocks noChangeArrowheads="1"/>
            </p:cNvSpPr>
            <p:nvPr/>
          </p:nvSpPr>
          <p:spPr bwMode="auto">
            <a:xfrm>
              <a:off x="187" y="568"/>
              <a:ext cx="1634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Rectangle 17">
              <a:hlinkClick r:id="rId11" action="ppaction://hlinkfile"/>
            </p:cNvPr>
            <p:cNvSpPr>
              <a:spLocks noChangeArrowheads="1"/>
            </p:cNvSpPr>
            <p:nvPr/>
          </p:nvSpPr>
          <p:spPr bwMode="auto">
            <a:xfrm>
              <a:off x="36" y="273"/>
              <a:ext cx="178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4" name="Rectangle 18">
              <a:hlinkClick r:id="rId12" action="ppaction://hlinkfile"/>
            </p:cNvPr>
            <p:cNvSpPr>
              <a:spLocks noChangeArrowheads="1"/>
            </p:cNvSpPr>
            <p:nvPr/>
          </p:nvSpPr>
          <p:spPr bwMode="auto">
            <a:xfrm>
              <a:off x="64" y="43"/>
              <a:ext cx="1757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75" name="AutoShape 19" descr="windowsPix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6" name="AutoShape 20" descr="windowsPix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7" name="Rectangle 21"/>
          <p:cNvSpPr>
            <a:spLocks noChangeArrowheads="1"/>
          </p:cNvSpPr>
          <p:nvPr/>
        </p:nvSpPr>
        <p:spPr bwMode="auto">
          <a:xfrm>
            <a:off x="3286125" y="2262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0978" name="Picture 22" descr="http://windows.lbl.gov/images/windowsPix.gif"/>
          <p:cNvPicPr>
            <a:picLocks noChangeAspect="1" noChangeArrowheads="1"/>
          </p:cNvPicPr>
          <p:nvPr/>
        </p:nvPicPr>
        <p:blipFill>
          <a:blip r:embed="rId13" r:link="rId14"/>
          <a:srcRect/>
          <a:stretch>
            <a:fillRect/>
          </a:stretch>
        </p:blipFill>
        <p:spPr bwMode="auto">
          <a:xfrm>
            <a:off x="609600" y="3581400"/>
            <a:ext cx="302895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9" name="Text Box 23"/>
          <p:cNvSpPr txBox="1">
            <a:spLocks noChangeArrowheads="1"/>
          </p:cNvSpPr>
          <p:nvPr/>
        </p:nvSpPr>
        <p:spPr bwMode="auto">
          <a:xfrm>
            <a:off x="609600" y="2895600"/>
            <a:ext cx="3581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</a:rPr>
              <a:t>LBL WINDOWS &amp; DAYLIGHTING GROUP</a:t>
            </a:r>
          </a:p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</a:rPr>
              <a:t>Berkeley, CA (510-486-6844)</a:t>
            </a:r>
          </a:p>
        </p:txBody>
      </p:sp>
      <p:sp>
        <p:nvSpPr>
          <p:cNvPr id="40980" name="Text Box 24"/>
          <p:cNvSpPr txBox="1">
            <a:spLocks noChangeArrowheads="1"/>
          </p:cNvSpPr>
          <p:nvPr/>
        </p:nvSpPr>
        <p:spPr bwMode="auto">
          <a:xfrm>
            <a:off x="3962400" y="3276600"/>
            <a:ext cx="48768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>
                <a:solidFill>
                  <a:schemeClr val="tx1"/>
                </a:solidFill>
              </a:rPr>
              <a:t> Windows 6.3 (free download)</a:t>
            </a:r>
            <a:br>
              <a:rPr lang="en-US" sz="1800" b="1">
                <a:solidFill>
                  <a:schemeClr val="tx1"/>
                </a:solidFill>
              </a:rPr>
            </a:br>
            <a:endParaRPr lang="en-US" sz="1800" b="1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>
                <a:solidFill>
                  <a:schemeClr val="tx1"/>
                </a:solidFill>
              </a:rPr>
              <a:t> Website: http://windows.lbl.gov</a:t>
            </a:r>
            <a:br>
              <a:rPr lang="en-US" sz="1800" b="1">
                <a:solidFill>
                  <a:schemeClr val="tx1"/>
                </a:solidFill>
              </a:rPr>
            </a:br>
            <a:endParaRPr lang="en-US" sz="1800" b="1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>
                <a:solidFill>
                  <a:schemeClr val="tx1"/>
                </a:solidFill>
              </a:rPr>
              <a:t> International IG Performance Standard</a:t>
            </a:r>
            <a:br>
              <a:rPr lang="en-US" sz="1800" b="1">
                <a:solidFill>
                  <a:schemeClr val="tx1"/>
                </a:solidFill>
              </a:rPr>
            </a:br>
            <a:endParaRPr lang="en-US" sz="1800" b="1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>
                <a:solidFill>
                  <a:schemeClr val="tx1"/>
                </a:solidFill>
              </a:rPr>
              <a:t>1000+ Glass Types As Of 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Arial" charset="0"/>
              </a:rPr>
              <a:t>COMMERCIAL FIBERGLASS FRAMES</a:t>
            </a:r>
          </a:p>
        </p:txBody>
      </p:sp>
      <p:pic>
        <p:nvPicPr>
          <p:cNvPr id="41987" name="Picture 5" descr="DuxtonChurch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000" y="1676400"/>
            <a:ext cx="5105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3505200" y="5715000"/>
            <a:ext cx="502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</a:rPr>
              <a:t>Winnipeg Church In Blizzard – Warm To The Touch Window Frames</a:t>
            </a:r>
          </a:p>
        </p:txBody>
      </p:sp>
      <p:pic>
        <p:nvPicPr>
          <p:cNvPr id="41989" name="Picture 7" descr="PICT008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3288" y="1600200"/>
            <a:ext cx="2209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914400" y="5638800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Internal Anchor Blocks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372600" cy="762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atin typeface="Arial" charset="0"/>
              </a:rPr>
              <a:t>COATED FILM “PLANAR MAGNETRON SPUTERING”</a:t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Heat Mirror Facility – Dresden, Germany</a:t>
            </a:r>
            <a:endParaRPr lang="en-US" sz="2400" dirty="0" smtClean="0"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867400" y="1752600"/>
            <a:ext cx="2667000" cy="4495800"/>
          </a:xfrm>
        </p:spPr>
        <p:txBody>
          <a:bodyPr/>
          <a:lstStyle/>
          <a:p>
            <a:pPr marL="571500" indent="-571500" eaLnBrk="1" hangingPunct="1"/>
            <a:r>
              <a:rPr lang="en-US" sz="1800" b="1" smtClean="0">
                <a:latin typeface="Arial" pitchFamily="34" charset="0"/>
              </a:rPr>
              <a:t>SCF Production:  $18.5M Vacuum “Sputtering” Machine.  SFC: 79” Wide By 5,000’ Long</a:t>
            </a:r>
            <a:br>
              <a:rPr lang="en-US" sz="1800" b="1" smtClean="0">
                <a:latin typeface="Arial" pitchFamily="34" charset="0"/>
              </a:rPr>
            </a:br>
            <a:endParaRPr lang="en-US" sz="1800" b="1" smtClean="0">
              <a:latin typeface="Arial" pitchFamily="34" charset="0"/>
            </a:endParaRPr>
          </a:p>
          <a:p>
            <a:pPr marL="571500" indent="-571500" eaLnBrk="1" hangingPunct="1"/>
            <a:endParaRPr lang="en-US" sz="1800" b="1" smtClean="0">
              <a:latin typeface="Arial" pitchFamily="34" charset="0"/>
            </a:endParaRPr>
          </a:p>
          <a:p>
            <a:pPr marL="571500" indent="-571500" eaLnBrk="1" hangingPunct="1"/>
            <a:r>
              <a:rPr lang="en-US" sz="1800" b="1" smtClean="0">
                <a:latin typeface="Arial" pitchFamily="34" charset="0"/>
              </a:rPr>
              <a:t>10 Different SCF Technologies Address Residential, Institutional And Commercial Architecture </a:t>
            </a:r>
            <a:br>
              <a:rPr lang="en-US" sz="1800" b="1" smtClean="0">
                <a:latin typeface="Arial" pitchFamily="34" charset="0"/>
              </a:rPr>
            </a:br>
            <a:endParaRPr lang="en-US" sz="1800" b="1" smtClean="0">
              <a:latin typeface="Arial" pitchFamily="34" charset="0"/>
            </a:endParaRPr>
          </a:p>
          <a:p>
            <a:pPr marL="571500" indent="-571500" eaLnBrk="1" hangingPunct="1"/>
            <a:endParaRPr lang="en-US" sz="1800" b="1" smtClean="0">
              <a:latin typeface="Arial" pitchFamily="34" charset="0"/>
            </a:endParaRPr>
          </a:p>
        </p:txBody>
      </p:sp>
      <p:pic>
        <p:nvPicPr>
          <p:cNvPr id="6148" name="Picture 4" descr="Pm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2362200"/>
            <a:ext cx="4794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1828800" y="-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752600"/>
          </a:xfrm>
        </p:spPr>
        <p:txBody>
          <a:bodyPr/>
          <a:lstStyle/>
          <a:p>
            <a:pPr>
              <a:defRPr/>
            </a:pPr>
            <a:r>
              <a:rPr lang="en-US" sz="4900" dirty="0" smtClean="0"/>
              <a:t> DYNAMIC GLAZING</a:t>
            </a:r>
            <a:br>
              <a:rPr lang="en-US" sz="4900" dirty="0" smtClean="0"/>
            </a:br>
            <a:r>
              <a:rPr lang="en-US" sz="2400" dirty="0" smtClean="0"/>
              <a:t>Electrochromic / Photochromic / Thermochromic</a:t>
            </a:r>
            <a:endParaRPr lang="en-US" sz="3600" dirty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3581400"/>
            <a:ext cx="2057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 descr="http://sageglass.com/wp-content/uploads/2011/09/port_f__0033_siemens-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2590800"/>
            <a:ext cx="3032125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0" descr="http://sageglass.com/wp-content/uploads/2011/09/port_f__0033_siemens-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33600" y="4495800"/>
            <a:ext cx="31083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86200" y="1905000"/>
            <a:ext cx="4775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1828800" y="-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752600"/>
          </a:xfrm>
        </p:spPr>
        <p:txBody>
          <a:bodyPr/>
          <a:lstStyle/>
          <a:p>
            <a:pPr>
              <a:defRPr/>
            </a:pPr>
            <a:r>
              <a:rPr lang="en-US" sz="4900" dirty="0" smtClean="0"/>
              <a:t> BIPV GLAZING</a:t>
            </a:r>
            <a:br>
              <a:rPr lang="en-US" sz="4900" dirty="0" smtClean="0"/>
            </a:br>
            <a:r>
              <a:rPr lang="en-US" sz="3200" dirty="0" smtClean="0"/>
              <a:t>Integral PV Cells / Transparent PV</a:t>
            </a:r>
            <a:endParaRPr lang="en-US" sz="3600" dirty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2286000"/>
            <a:ext cx="30130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3" descr="C:\Users\rsclar\Pictures\PicsRsc\PvPics\AtlantisSolarPics\Sign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67200" y="3581400"/>
            <a:ext cx="4476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5250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atin typeface="Arial" charset="0"/>
              </a:rPr>
              <a:t>ALASKA PIPELINE ENERGY GOES “OUT THE WINDOW”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724400"/>
            <a:ext cx="4114800" cy="1981200"/>
          </a:xfrm>
        </p:spPr>
        <p:txBody>
          <a:bodyPr/>
          <a:lstStyle/>
          <a:p>
            <a:pPr marL="571500" indent="-571500" eaLnBrk="1" hangingPunct="1">
              <a:buFontTx/>
              <a:buNone/>
            </a:pPr>
            <a:r>
              <a:rPr lang="en-US" sz="2000" smtClean="0">
                <a:latin typeface="Arial" pitchFamily="34" charset="0"/>
              </a:rPr>
              <a:t>	</a:t>
            </a:r>
            <a:r>
              <a:rPr lang="en-US" sz="2400" b="1" smtClean="0">
                <a:latin typeface="Arial" pitchFamily="34" charset="0"/>
              </a:rPr>
              <a:t>Amory Lovins:</a:t>
            </a:r>
            <a:r>
              <a:rPr lang="en-US" sz="2400" smtClean="0">
                <a:latin typeface="Arial" pitchFamily="34" charset="0"/>
              </a:rPr>
              <a:t> </a:t>
            </a:r>
            <a:r>
              <a:rPr lang="en-US" sz="1800" b="1" i="1" smtClean="0">
                <a:latin typeface="Arial" pitchFamily="34" charset="0"/>
              </a:rPr>
              <a:t>All of the energy pumped through the Alaska Pipeline each year goes literally “out America’s windows.”</a:t>
            </a:r>
          </a:p>
          <a:p>
            <a:pPr marL="571500" indent="-571500" eaLnBrk="1" hangingPunct="1">
              <a:buFontTx/>
              <a:buNone/>
            </a:pPr>
            <a:endParaRPr lang="en-US" sz="1400" b="1" i="1" smtClean="0">
              <a:latin typeface="Arial" pitchFamily="34" charset="0"/>
            </a:endParaRPr>
          </a:p>
        </p:txBody>
      </p:sp>
      <p:pic>
        <p:nvPicPr>
          <p:cNvPr id="45060" name="Picture 5" descr="Alaska_Pipeline">
            <a:hlinkClick r:id="rId3" tooltip="Enlarge pictur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676400"/>
            <a:ext cx="344805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7" descr="Alaska_Pipeline_Map">
            <a:hlinkClick r:id="rId3" tooltip="Enlarge pictur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057400"/>
            <a:ext cx="419100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220200" cy="1600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Arial" charset="0"/>
              </a:rPr>
              <a:t> CARDINAL INSULATING GLASS</a:t>
            </a:r>
            <a:endParaRPr lang="en-US" sz="5400" dirty="0" smtClean="0">
              <a:latin typeface="Arial" charset="0"/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0" y="700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2640" tIns="914112" rIns="1142640" bIns="914112" anchor="ctr">
            <a:spAutoFit/>
          </a:bodyPr>
          <a:lstStyle/>
          <a:p>
            <a:endParaRPr lang="en-US"/>
          </a:p>
        </p:txBody>
      </p:sp>
      <p:sp>
        <p:nvSpPr>
          <p:cNvPr id="7172" name="TextBox 8"/>
          <p:cNvSpPr txBox="1">
            <a:spLocks noChangeArrowheads="1"/>
          </p:cNvSpPr>
          <p:nvPr/>
        </p:nvSpPr>
        <p:spPr bwMode="auto">
          <a:xfrm>
            <a:off x="4876800" y="1981200"/>
            <a:ext cx="3505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Vertically Integrated – From Melted Sand To Coated-Insulating Units</a:t>
            </a:r>
          </a:p>
        </p:txBody>
      </p:sp>
      <p:pic>
        <p:nvPicPr>
          <p:cNvPr id="7173" name="Picture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1447800"/>
            <a:ext cx="3398838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400" y="3810000"/>
            <a:ext cx="36639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00600" y="3810000"/>
            <a:ext cx="36369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Box 8"/>
          <p:cNvSpPr txBox="1">
            <a:spLocks noChangeArrowheads="1"/>
          </p:cNvSpPr>
          <p:nvPr/>
        </p:nvSpPr>
        <p:spPr bwMode="auto">
          <a:xfrm>
            <a:off x="685800" y="6096000"/>
            <a:ext cx="815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From: http://www.cardinalcorp.com/technology/reference/video-gallery/</a:t>
            </a:r>
            <a:endParaRPr lang="en-US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220200" cy="2057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Arial" charset="0"/>
              </a:rPr>
              <a:t> SOUTHWALL INSULATING GLASS</a:t>
            </a:r>
            <a:br>
              <a:rPr lang="en-US" sz="4000" dirty="0" smtClean="0">
                <a:latin typeface="Arial" charset="0"/>
              </a:rPr>
            </a:br>
            <a:r>
              <a:rPr lang="en-US" sz="4000" dirty="0" smtClean="0">
                <a:latin typeface="Arial" charset="0"/>
              </a:rPr>
              <a:t>CHICAGO</a:t>
            </a:r>
            <a:endParaRPr lang="en-US" sz="5400" dirty="0" smtClean="0">
              <a:latin typeface="Arial" charset="0"/>
            </a:endParaRP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0" y="700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2640" tIns="914112" rIns="1142640" bIns="914112" anchor="ctr">
            <a:spAutoFit/>
          </a:bodyPr>
          <a:lstStyle/>
          <a:p>
            <a:endParaRPr lang="en-US"/>
          </a:p>
        </p:txBody>
      </p:sp>
      <p:sp>
        <p:nvSpPr>
          <p:cNvPr id="8196" name="TextBox 8"/>
          <p:cNvSpPr txBox="1">
            <a:spLocks noChangeArrowheads="1"/>
          </p:cNvSpPr>
          <p:nvPr/>
        </p:nvSpPr>
        <p:spPr bwMode="auto">
          <a:xfrm>
            <a:off x="762000" y="5410200"/>
            <a:ext cx="7391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000" b="1">
                <a:solidFill>
                  <a:schemeClr val="tx1"/>
                </a:solidFill>
              </a:rPr>
              <a:t> SCF Unit Production In 30-45 Seconds</a:t>
            </a:r>
            <a:br>
              <a:rPr lang="en-US" sz="2000" b="1">
                <a:solidFill>
                  <a:schemeClr val="tx1"/>
                </a:solidFill>
              </a:rPr>
            </a:br>
            <a:endParaRPr lang="en-US" sz="2000" b="1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b="1">
                <a:solidFill>
                  <a:schemeClr val="tx1"/>
                </a:solidFill>
              </a:rPr>
              <a:t> First Truly Continuous Heat Mirror Production Worldwide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1981200"/>
            <a:ext cx="34464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057400"/>
            <a:ext cx="3048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220200" cy="1600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Arial" charset="0"/>
              </a:rPr>
              <a:t> SOUTHWALL INSULATING GLASS</a:t>
            </a:r>
            <a:br>
              <a:rPr lang="en-US" sz="4000" dirty="0" smtClean="0">
                <a:latin typeface="Arial" charset="0"/>
              </a:rPr>
            </a:br>
            <a:r>
              <a:rPr lang="en-US" sz="4000" dirty="0" smtClean="0">
                <a:latin typeface="Arial" charset="0"/>
              </a:rPr>
              <a:t>CHICAGO</a:t>
            </a:r>
            <a:endParaRPr lang="en-US" sz="5400" dirty="0" smtClean="0">
              <a:latin typeface="Arial" charset="0"/>
            </a:endParaRP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0" y="700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2640" tIns="914112" rIns="1142640" bIns="914112" anchor="ctr">
            <a:spAutoFit/>
          </a:bodyPr>
          <a:lstStyle/>
          <a:p>
            <a:endParaRPr lang="en-US"/>
          </a:p>
        </p:txBody>
      </p:sp>
      <p:sp>
        <p:nvSpPr>
          <p:cNvPr id="9220" name="TextBox 8"/>
          <p:cNvSpPr txBox="1">
            <a:spLocks noChangeArrowheads="1"/>
          </p:cNvSpPr>
          <p:nvPr/>
        </p:nvSpPr>
        <p:spPr bwMode="auto">
          <a:xfrm>
            <a:off x="4876800" y="1981200"/>
            <a:ext cx="35052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000" b="1"/>
              <a:t> </a:t>
            </a:r>
            <a:r>
              <a:rPr lang="en-US" sz="2000" b="1">
                <a:solidFill>
                  <a:schemeClr val="tx1"/>
                </a:solidFill>
              </a:rPr>
              <a:t>OEM Supplier To Passive House Window Manufacturers</a:t>
            </a:r>
            <a:br>
              <a:rPr lang="en-US" sz="2000" b="1">
                <a:solidFill>
                  <a:schemeClr val="tx1"/>
                </a:solidFill>
              </a:rPr>
            </a:br>
            <a:endParaRPr lang="en-US" sz="2000" b="1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b="1">
                <a:solidFill>
                  <a:schemeClr val="tx1"/>
                </a:solidFill>
              </a:rPr>
              <a:t> 80,000 SF Facility – Automated World Class SCF Production Line</a:t>
            </a:r>
            <a:br>
              <a:rPr lang="en-US" sz="2000" b="1">
                <a:solidFill>
                  <a:schemeClr val="tx1"/>
                </a:solidFill>
              </a:rPr>
            </a:br>
            <a:endParaRPr lang="en-US" sz="2000" b="1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b="1">
                <a:solidFill>
                  <a:schemeClr val="tx1"/>
                </a:solidFill>
              </a:rPr>
              <a:t>  Single / Double / Triple Heat Mirror Options</a:t>
            </a:r>
            <a:br>
              <a:rPr lang="en-US" sz="2000" b="1">
                <a:solidFill>
                  <a:schemeClr val="tx1"/>
                </a:solidFill>
              </a:rPr>
            </a:br>
            <a:endParaRPr lang="en-US" sz="2000" b="1">
              <a:solidFill>
                <a:schemeClr val="tx1"/>
              </a:solidFill>
            </a:endParaRPr>
          </a:p>
        </p:txBody>
      </p:sp>
      <p:pic>
        <p:nvPicPr>
          <p:cNvPr id="9221" name="Picture 5" descr="CBdreamstime_xl_1575192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1600200"/>
            <a:ext cx="33528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8"/>
          <p:cNvSpPr txBox="1">
            <a:spLocks noChangeArrowheads="1"/>
          </p:cNvSpPr>
          <p:nvPr/>
        </p:nvSpPr>
        <p:spPr bwMode="auto">
          <a:xfrm>
            <a:off x="1524000" y="6019800"/>
            <a:ext cx="556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See: SouthwallGlass.com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3"/>
          <p:cNvSpPr>
            <a:spLocks noChangeShapeType="1"/>
          </p:cNvSpPr>
          <p:nvPr/>
        </p:nvSpPr>
        <p:spPr bwMode="auto">
          <a:xfrm>
            <a:off x="5410200" y="2286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>
            <a:off x="5410200" y="2209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5715000" y="2133600"/>
            <a:ext cx="1905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>
                <a:solidFill>
                  <a:schemeClr val="tx1"/>
                </a:solidFill>
              </a:rPr>
              <a:t>SCF World Beyond Low-e</a:t>
            </a:r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7543800" y="2286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381000" y="304800"/>
          <a:ext cx="8458200" cy="624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3"/>
          <p:cNvSpPr>
            <a:spLocks noChangeShapeType="1"/>
          </p:cNvSpPr>
          <p:nvPr/>
        </p:nvSpPr>
        <p:spPr bwMode="auto">
          <a:xfrm>
            <a:off x="4800600" y="205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7" name="Line 4"/>
          <p:cNvSpPr>
            <a:spLocks noChangeShapeType="1"/>
          </p:cNvSpPr>
          <p:nvPr/>
        </p:nvSpPr>
        <p:spPr bwMode="auto">
          <a:xfrm>
            <a:off x="5410200" y="2209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5029200" y="1905000"/>
            <a:ext cx="1905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>
                <a:solidFill>
                  <a:schemeClr val="tx1"/>
                </a:solidFill>
              </a:rPr>
              <a:t>SCF World Beyond Low-e</a:t>
            </a:r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6934200" y="2057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381000" y="457201"/>
          <a:ext cx="8763000" cy="640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1600200" y="1600200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R = 1/U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Apex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Apex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Apex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4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Apex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5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Apex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19481</TotalTime>
  <Words>892</Words>
  <Application>Microsoft Office PowerPoint</Application>
  <PresentationFormat>On-screen Show (4:3)</PresentationFormat>
  <Paragraphs>318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Lucida Sans</vt:lpstr>
      <vt:lpstr>Book Antiqua</vt:lpstr>
      <vt:lpstr>Wingdings 2</vt:lpstr>
      <vt:lpstr>Wingdings</vt:lpstr>
      <vt:lpstr>Wingdings 3</vt:lpstr>
      <vt:lpstr>Times New Roman</vt:lpstr>
      <vt:lpstr>Arai</vt:lpstr>
      <vt:lpstr>Calibri</vt:lpstr>
      <vt:lpstr>Apex</vt:lpstr>
      <vt:lpstr>8th Annual North American Passive House Conference Very High Performance Passive House Windows Pittsburgh – October 2013</vt:lpstr>
      <vt:lpstr>DOUBLE GLASS PATENT Thomas Stetson – 1865 144 Years Later: R-20 versus R-2 Insulating Value</vt:lpstr>
      <vt:lpstr>SUSPENDED COATED FILM (SCF) HISTORY Weightless Transition: Double To Triple Glazing (MIT: 1974 Research – 1990 Application)</vt:lpstr>
      <vt:lpstr>COATED FILM “PLANAR MAGNETRON SPUTERING” Heat Mirror Facility – Dresden, Germany</vt:lpstr>
      <vt:lpstr> CARDINAL INSULATING GLASS</vt:lpstr>
      <vt:lpstr> SOUTHWALL INSULATING GLASS CHICAGO</vt:lpstr>
      <vt:lpstr> SOUTHWALL INSULATING GLASS CHICAGO</vt:lpstr>
      <vt:lpstr>Slide 8</vt:lpstr>
      <vt:lpstr>Slide 9</vt:lpstr>
      <vt:lpstr>Performance Increase Due To Gas Filling       Case #2: QuadPane</vt:lpstr>
      <vt:lpstr>Optimal (approximate) Interspaces Air, Argon, Krypton &amp; Xenon</vt:lpstr>
      <vt:lpstr>ARGON CONTAINMENT MONITORING</vt:lpstr>
      <vt:lpstr>Frame Only U-Values</vt:lpstr>
      <vt:lpstr>Zola Windows Passive House Windows ZolaWindows.com</vt:lpstr>
      <vt:lpstr>Yaro Windows Passive House Windows</vt:lpstr>
      <vt:lpstr>Wooden Window Passive House Certified WoodenWindow.com</vt:lpstr>
      <vt:lpstr>OptiWin Passive House Windows OptiWin-Usa.com</vt:lpstr>
      <vt:lpstr> NorthWin Passive House Windows Northwin.com</vt:lpstr>
      <vt:lpstr>Marvin Ultimate Windows Passive House Certified (Zone 3 &amp; Marine South)</vt:lpstr>
      <vt:lpstr>KlearWall / Munster Joinery (Ireland)</vt:lpstr>
      <vt:lpstr>Intus IntusWindows.com</vt:lpstr>
      <vt:lpstr>Casa Grande Woodworks Passive House Certified CasaGrandeWoodworks.com </vt:lpstr>
      <vt:lpstr>Alpen Windows Passive House Certified AlpenHpp.com</vt:lpstr>
      <vt:lpstr>HIGH-END GERMAIN WINDOWS </vt:lpstr>
      <vt:lpstr>VISION AREA PERCENT</vt:lpstr>
      <vt:lpstr>PHIUS Certified Window Performance Program</vt:lpstr>
      <vt:lpstr>GRHAM WRIGHT R-9 Window Design</vt:lpstr>
      <vt:lpstr>CONDENSATION &amp; MOLD</vt:lpstr>
      <vt:lpstr>FIBERGLASS CONDENSATION FREEDOM</vt:lpstr>
      <vt:lpstr>FIBERGLASS WINDOW SASH/FRAME CROSS SECTION</vt:lpstr>
      <vt:lpstr>FIBERGLASS CROSS-SECTION</vt:lpstr>
      <vt:lpstr>VACUUM SILICA BASED SASH/FRAME R-36 INSULATION</vt:lpstr>
      <vt:lpstr>Institutional/Commercial Passive House Presence</vt:lpstr>
      <vt:lpstr>Passive House Occupant Comfort</vt:lpstr>
      <vt:lpstr>INSULATING GLASS ACOUSTICS 101</vt:lpstr>
      <vt:lpstr>WINDOW ACOUSTICS</vt:lpstr>
      <vt:lpstr>FIBERGLASS ENVIRONMENTAL FACTORS Research By Enermodal Engineering – Canada  </vt:lpstr>
      <vt:lpstr>IG PERFORMANCE DATA SOURCE </vt:lpstr>
      <vt:lpstr>COMMERCIAL FIBERGLASS FRAMES</vt:lpstr>
      <vt:lpstr> DYNAMIC GLAZING Electrochromic / Photochromic / Thermochromic</vt:lpstr>
      <vt:lpstr> BIPV GLAZING Integral PV Cells / Transparent PV</vt:lpstr>
      <vt:lpstr>ALASKA PIPELINE ENERGY GOES “OUT THE WINDOW”</vt:lpstr>
    </vt:vector>
  </TitlesOfParts>
  <Company>RDC Associates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Southwall Web Proposal</dc:title>
  <dc:creator>Robert D. Cormia</dc:creator>
  <cp:lastModifiedBy>Alison Ray</cp:lastModifiedBy>
  <cp:revision>576</cp:revision>
  <dcterms:created xsi:type="dcterms:W3CDTF">2001-07-11T20:46:38Z</dcterms:created>
  <dcterms:modified xsi:type="dcterms:W3CDTF">2013-12-16T17:31:28Z</dcterms:modified>
</cp:coreProperties>
</file>